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  <p:sldMasterId id="2147484049" r:id="rId2"/>
  </p:sldMasterIdLst>
  <p:notesMasterIdLst>
    <p:notesMasterId r:id="rId46"/>
  </p:notesMasterIdLst>
  <p:sldIdLst>
    <p:sldId id="256" r:id="rId3"/>
    <p:sldId id="315" r:id="rId4"/>
    <p:sldId id="301" r:id="rId5"/>
    <p:sldId id="302" r:id="rId6"/>
    <p:sldId id="303" r:id="rId7"/>
    <p:sldId id="259" r:id="rId8"/>
    <p:sldId id="316" r:id="rId9"/>
    <p:sldId id="260" r:id="rId10"/>
    <p:sldId id="261" r:id="rId11"/>
    <p:sldId id="272" r:id="rId12"/>
    <p:sldId id="264" r:id="rId13"/>
    <p:sldId id="262" r:id="rId14"/>
    <p:sldId id="263" r:id="rId15"/>
    <p:sldId id="265" r:id="rId16"/>
    <p:sldId id="267" r:id="rId17"/>
    <p:sldId id="269" r:id="rId18"/>
    <p:sldId id="268" r:id="rId19"/>
    <p:sldId id="271" r:id="rId20"/>
    <p:sldId id="270" r:id="rId21"/>
    <p:sldId id="273" r:id="rId22"/>
    <p:sldId id="275" r:id="rId23"/>
    <p:sldId id="276" r:id="rId24"/>
    <p:sldId id="277" r:id="rId25"/>
    <p:sldId id="278" r:id="rId26"/>
    <p:sldId id="280" r:id="rId27"/>
    <p:sldId id="274" r:id="rId28"/>
    <p:sldId id="289" r:id="rId29"/>
    <p:sldId id="281" r:id="rId30"/>
    <p:sldId id="282" r:id="rId31"/>
    <p:sldId id="283" r:id="rId32"/>
    <p:sldId id="285" r:id="rId33"/>
    <p:sldId id="288" r:id="rId34"/>
    <p:sldId id="295" r:id="rId35"/>
    <p:sldId id="299" r:id="rId36"/>
    <p:sldId id="311" r:id="rId37"/>
    <p:sldId id="300" r:id="rId38"/>
    <p:sldId id="304" r:id="rId39"/>
    <p:sldId id="305" r:id="rId40"/>
    <p:sldId id="306" r:id="rId41"/>
    <p:sldId id="307" r:id="rId42"/>
    <p:sldId id="308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2DAFA-828A-4105-B783-1EC3CAE68A8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5199FE03-7AEA-47CB-AD7A-7938C483D3A6}">
      <dgm:prSet phldrT="[Texto]" custT="1"/>
      <dgm:spPr/>
      <dgm:t>
        <a:bodyPr/>
        <a:lstStyle/>
        <a:p>
          <a:r>
            <a:rPr lang="es-PE" sz="1800" b="1" dirty="0" smtClean="0"/>
            <a:t>1° Acceso a Web</a:t>
          </a:r>
        </a:p>
        <a:p>
          <a:r>
            <a:rPr lang="es-PE" sz="1800" b="1" dirty="0" smtClean="0"/>
            <a:t>wasichay.perueduca.pe</a:t>
          </a:r>
        </a:p>
        <a:p>
          <a:endParaRPr lang="es-PE" sz="1600" dirty="0" smtClean="0"/>
        </a:p>
        <a:p>
          <a:endParaRPr lang="es-PE" sz="1600" dirty="0"/>
        </a:p>
      </dgm:t>
    </dgm:pt>
    <dgm:pt modelId="{117FE086-A84F-49A8-A276-54BBA06A52A6}" type="parTrans" cxnId="{325AF357-6A90-4BC6-AB9E-2FF15BBA8E3A}">
      <dgm:prSet/>
      <dgm:spPr/>
      <dgm:t>
        <a:bodyPr/>
        <a:lstStyle/>
        <a:p>
          <a:endParaRPr lang="es-PE"/>
        </a:p>
      </dgm:t>
    </dgm:pt>
    <dgm:pt modelId="{D64E6483-4C91-4C68-9DEF-3150C9C78D56}" type="sibTrans" cxnId="{325AF357-6A90-4BC6-AB9E-2FF15BBA8E3A}">
      <dgm:prSet/>
      <dgm:spPr/>
      <dgm:t>
        <a:bodyPr/>
        <a:lstStyle/>
        <a:p>
          <a:endParaRPr lang="es-PE"/>
        </a:p>
      </dgm:t>
    </dgm:pt>
    <dgm:pt modelId="{74D9862F-E5D0-4C3C-8CE8-4C07514E3BE4}">
      <dgm:prSet phldrT="[Texto]"/>
      <dgm:spPr/>
      <dgm:t>
        <a:bodyPr/>
        <a:lstStyle/>
        <a:p>
          <a:r>
            <a:rPr lang="es-PE" b="1" dirty="0" smtClean="0"/>
            <a:t>2° Para acceder al Sistema dar clic en el icono</a:t>
          </a:r>
        </a:p>
        <a:p>
          <a:endParaRPr lang="es-PE" dirty="0"/>
        </a:p>
      </dgm:t>
    </dgm:pt>
    <dgm:pt modelId="{4FD0CD75-83C5-4F3B-AE5F-C384C90494E2}" type="parTrans" cxnId="{F62BBE4F-AEC2-4D13-B102-53F28E0EA770}">
      <dgm:prSet/>
      <dgm:spPr/>
      <dgm:t>
        <a:bodyPr/>
        <a:lstStyle/>
        <a:p>
          <a:endParaRPr lang="es-PE"/>
        </a:p>
      </dgm:t>
    </dgm:pt>
    <dgm:pt modelId="{5C9833E2-EBBC-4C2D-93D7-D48B763F0DC2}" type="sibTrans" cxnId="{F62BBE4F-AEC2-4D13-B102-53F28E0EA770}">
      <dgm:prSet/>
      <dgm:spPr/>
      <dgm:t>
        <a:bodyPr/>
        <a:lstStyle/>
        <a:p>
          <a:endParaRPr lang="es-PE"/>
        </a:p>
      </dgm:t>
    </dgm:pt>
    <dgm:pt modelId="{69AEC9A7-EBC2-4686-8843-1C75E0DFDED8}">
      <dgm:prSet phldrT="[Texto]"/>
      <dgm:spPr/>
      <dgm:t>
        <a:bodyPr/>
        <a:lstStyle/>
        <a:p>
          <a:r>
            <a:rPr lang="es-PE" b="1" dirty="0" smtClean="0"/>
            <a:t>3° Su Usuario  verificado y Contraseña asignada en el Correo de Activación. Dar clic en INICIAR SESION.</a:t>
          </a:r>
          <a:endParaRPr lang="es-PE" b="1" dirty="0"/>
        </a:p>
      </dgm:t>
    </dgm:pt>
    <dgm:pt modelId="{F5DDE099-8C92-4FF8-BC34-D77926D4BD8E}" type="parTrans" cxnId="{B61F7F16-F7C0-4C82-8A6C-5B4786922BAA}">
      <dgm:prSet/>
      <dgm:spPr/>
      <dgm:t>
        <a:bodyPr/>
        <a:lstStyle/>
        <a:p>
          <a:endParaRPr lang="es-PE"/>
        </a:p>
      </dgm:t>
    </dgm:pt>
    <dgm:pt modelId="{9B7CB5B5-2591-4813-B474-5FC181896115}" type="sibTrans" cxnId="{B61F7F16-F7C0-4C82-8A6C-5B4786922BAA}">
      <dgm:prSet/>
      <dgm:spPr/>
      <dgm:t>
        <a:bodyPr/>
        <a:lstStyle/>
        <a:p>
          <a:endParaRPr lang="es-PE"/>
        </a:p>
      </dgm:t>
    </dgm:pt>
    <dgm:pt modelId="{0C1FB1E3-B196-41FE-A934-99CFFBA35394}" type="pres">
      <dgm:prSet presAssocID="{A1A2DAFA-828A-4105-B783-1EC3CAE68A8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F1AEFB9E-748F-44DD-8392-0FAEA21282B2}" type="pres">
      <dgm:prSet presAssocID="{5199FE03-7AEA-47CB-AD7A-7938C483D3A6}" presName="composite" presStyleCnt="0"/>
      <dgm:spPr/>
      <dgm:t>
        <a:bodyPr/>
        <a:lstStyle/>
        <a:p>
          <a:endParaRPr lang="es-PE"/>
        </a:p>
      </dgm:t>
    </dgm:pt>
    <dgm:pt modelId="{3BF8F028-588C-4A38-849D-CB5EB8514D9B}" type="pres">
      <dgm:prSet presAssocID="{5199FE03-7AEA-47CB-AD7A-7938C483D3A6}" presName="bentUpArrow1" presStyleLbl="alignImgPlace1" presStyleIdx="0" presStyleCnt="2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PE"/>
        </a:p>
      </dgm:t>
    </dgm:pt>
    <dgm:pt modelId="{34548DDF-F714-489C-88C9-7C63CB194D02}" type="pres">
      <dgm:prSet presAssocID="{5199FE03-7AEA-47CB-AD7A-7938C483D3A6}" presName="ParentText" presStyleLbl="node1" presStyleIdx="0" presStyleCnt="3" custScaleX="195884" custLinFactNeighborX="-326" custLinFactNeighborY="-7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E1EA06F-3453-4966-A1E4-82D3F3E6D3CF}" type="pres">
      <dgm:prSet presAssocID="{5199FE03-7AEA-47CB-AD7A-7938C483D3A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55B74FC-AE69-46BF-A112-EFA77B4EA6EF}" type="pres">
      <dgm:prSet presAssocID="{D64E6483-4C91-4C68-9DEF-3150C9C78D56}" presName="sibTrans" presStyleCnt="0"/>
      <dgm:spPr/>
      <dgm:t>
        <a:bodyPr/>
        <a:lstStyle/>
        <a:p>
          <a:endParaRPr lang="es-PE"/>
        </a:p>
      </dgm:t>
    </dgm:pt>
    <dgm:pt modelId="{45748A5A-91AA-41CD-BFFD-F182AD48E29F}" type="pres">
      <dgm:prSet presAssocID="{74D9862F-E5D0-4C3C-8CE8-4C07514E3BE4}" presName="composite" presStyleCnt="0"/>
      <dgm:spPr/>
      <dgm:t>
        <a:bodyPr/>
        <a:lstStyle/>
        <a:p>
          <a:endParaRPr lang="es-PE"/>
        </a:p>
      </dgm:t>
    </dgm:pt>
    <dgm:pt modelId="{ECA2ADB9-86B0-4C3E-A0D8-C3A8220305FB}" type="pres">
      <dgm:prSet presAssocID="{74D9862F-E5D0-4C3C-8CE8-4C07514E3BE4}" presName="bentUpArrow1" presStyleLbl="alignImgPlace1" presStyleIdx="1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PE"/>
        </a:p>
      </dgm:t>
    </dgm:pt>
    <dgm:pt modelId="{9894865A-CAC2-45F1-BE07-9DED3ACE26D4}" type="pres">
      <dgm:prSet presAssocID="{74D9862F-E5D0-4C3C-8CE8-4C07514E3BE4}" presName="ParentText" presStyleLbl="node1" presStyleIdx="1" presStyleCnt="3" custScaleX="135863" custLinFactNeighborX="-1499" custLinFactNeighborY="10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C8F221-D84F-487D-85D8-C377A5DE1EB1}" type="pres">
      <dgm:prSet presAssocID="{74D9862F-E5D0-4C3C-8CE8-4C07514E3BE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CCA45EE-42EF-451D-9A58-6291C8EAC1C5}" type="pres">
      <dgm:prSet presAssocID="{5C9833E2-EBBC-4C2D-93D7-D48B763F0DC2}" presName="sibTrans" presStyleCnt="0"/>
      <dgm:spPr/>
      <dgm:t>
        <a:bodyPr/>
        <a:lstStyle/>
        <a:p>
          <a:endParaRPr lang="es-PE"/>
        </a:p>
      </dgm:t>
    </dgm:pt>
    <dgm:pt modelId="{3068DE89-542B-4D35-9A02-EBE0311B6E03}" type="pres">
      <dgm:prSet presAssocID="{69AEC9A7-EBC2-4686-8843-1C75E0DFDED8}" presName="composite" presStyleCnt="0"/>
      <dgm:spPr/>
      <dgm:t>
        <a:bodyPr/>
        <a:lstStyle/>
        <a:p>
          <a:endParaRPr lang="es-PE"/>
        </a:p>
      </dgm:t>
    </dgm:pt>
    <dgm:pt modelId="{C27DA77E-E835-478E-A07D-A78BC8DBDBF2}" type="pres">
      <dgm:prSet presAssocID="{69AEC9A7-EBC2-4686-8843-1C75E0DFDED8}" presName="ParentText" presStyleLbl="node1" presStyleIdx="2" presStyleCnt="3" custScaleX="1328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4B63436-2276-4C73-AFC8-4C178F9E780C}" type="presOf" srcId="{5199FE03-7AEA-47CB-AD7A-7938C483D3A6}" destId="{34548DDF-F714-489C-88C9-7C63CB194D02}" srcOrd="0" destOrd="0" presId="urn:microsoft.com/office/officeart/2005/8/layout/StepDownProcess"/>
    <dgm:cxn modelId="{F62BBE4F-AEC2-4D13-B102-53F28E0EA770}" srcId="{A1A2DAFA-828A-4105-B783-1EC3CAE68A8C}" destId="{74D9862F-E5D0-4C3C-8CE8-4C07514E3BE4}" srcOrd="1" destOrd="0" parTransId="{4FD0CD75-83C5-4F3B-AE5F-C384C90494E2}" sibTransId="{5C9833E2-EBBC-4C2D-93D7-D48B763F0DC2}"/>
    <dgm:cxn modelId="{2FE656F7-082B-415A-B5D0-B98A2888A09F}" type="presOf" srcId="{A1A2DAFA-828A-4105-B783-1EC3CAE68A8C}" destId="{0C1FB1E3-B196-41FE-A934-99CFFBA35394}" srcOrd="0" destOrd="0" presId="urn:microsoft.com/office/officeart/2005/8/layout/StepDownProcess"/>
    <dgm:cxn modelId="{B61F7F16-F7C0-4C82-8A6C-5B4786922BAA}" srcId="{A1A2DAFA-828A-4105-B783-1EC3CAE68A8C}" destId="{69AEC9A7-EBC2-4686-8843-1C75E0DFDED8}" srcOrd="2" destOrd="0" parTransId="{F5DDE099-8C92-4FF8-BC34-D77926D4BD8E}" sibTransId="{9B7CB5B5-2591-4813-B474-5FC181896115}"/>
    <dgm:cxn modelId="{A4099A9B-958B-481D-B2EE-C8F7584D4B89}" type="presOf" srcId="{69AEC9A7-EBC2-4686-8843-1C75E0DFDED8}" destId="{C27DA77E-E835-478E-A07D-A78BC8DBDBF2}" srcOrd="0" destOrd="0" presId="urn:microsoft.com/office/officeart/2005/8/layout/StepDownProcess"/>
    <dgm:cxn modelId="{325AF357-6A90-4BC6-AB9E-2FF15BBA8E3A}" srcId="{A1A2DAFA-828A-4105-B783-1EC3CAE68A8C}" destId="{5199FE03-7AEA-47CB-AD7A-7938C483D3A6}" srcOrd="0" destOrd="0" parTransId="{117FE086-A84F-49A8-A276-54BBA06A52A6}" sibTransId="{D64E6483-4C91-4C68-9DEF-3150C9C78D56}"/>
    <dgm:cxn modelId="{F3FB20BA-2DE1-42E2-9EA8-1D5D831B783E}" type="presOf" srcId="{74D9862F-E5D0-4C3C-8CE8-4C07514E3BE4}" destId="{9894865A-CAC2-45F1-BE07-9DED3ACE26D4}" srcOrd="0" destOrd="0" presId="urn:microsoft.com/office/officeart/2005/8/layout/StepDownProcess"/>
    <dgm:cxn modelId="{3CF069A1-0499-4C9A-ABCC-BFA76D6879B8}" type="presParOf" srcId="{0C1FB1E3-B196-41FE-A934-99CFFBA35394}" destId="{F1AEFB9E-748F-44DD-8392-0FAEA21282B2}" srcOrd="0" destOrd="0" presId="urn:microsoft.com/office/officeart/2005/8/layout/StepDownProcess"/>
    <dgm:cxn modelId="{F73EB96A-E625-48D6-B85E-30E9DF527C74}" type="presParOf" srcId="{F1AEFB9E-748F-44DD-8392-0FAEA21282B2}" destId="{3BF8F028-588C-4A38-849D-CB5EB8514D9B}" srcOrd="0" destOrd="0" presId="urn:microsoft.com/office/officeart/2005/8/layout/StepDownProcess"/>
    <dgm:cxn modelId="{7B21A6B1-6281-4AD4-9728-CB6148430CDF}" type="presParOf" srcId="{F1AEFB9E-748F-44DD-8392-0FAEA21282B2}" destId="{34548DDF-F714-489C-88C9-7C63CB194D02}" srcOrd="1" destOrd="0" presId="urn:microsoft.com/office/officeart/2005/8/layout/StepDownProcess"/>
    <dgm:cxn modelId="{A805D05A-F10C-4659-A850-517ACED5D4C1}" type="presParOf" srcId="{F1AEFB9E-748F-44DD-8392-0FAEA21282B2}" destId="{7E1EA06F-3453-4966-A1E4-82D3F3E6D3CF}" srcOrd="2" destOrd="0" presId="urn:microsoft.com/office/officeart/2005/8/layout/StepDownProcess"/>
    <dgm:cxn modelId="{4AE2BB61-6A3C-47D1-AF77-667DBC9BA4C9}" type="presParOf" srcId="{0C1FB1E3-B196-41FE-A934-99CFFBA35394}" destId="{655B74FC-AE69-46BF-A112-EFA77B4EA6EF}" srcOrd="1" destOrd="0" presId="urn:microsoft.com/office/officeart/2005/8/layout/StepDownProcess"/>
    <dgm:cxn modelId="{DA88537F-BC86-44E1-995D-DBE9CEB0DA1B}" type="presParOf" srcId="{0C1FB1E3-B196-41FE-A934-99CFFBA35394}" destId="{45748A5A-91AA-41CD-BFFD-F182AD48E29F}" srcOrd="2" destOrd="0" presId="urn:microsoft.com/office/officeart/2005/8/layout/StepDownProcess"/>
    <dgm:cxn modelId="{FBB5AB26-9777-4470-B67B-B19F877204B8}" type="presParOf" srcId="{45748A5A-91AA-41CD-BFFD-F182AD48E29F}" destId="{ECA2ADB9-86B0-4C3E-A0D8-C3A8220305FB}" srcOrd="0" destOrd="0" presId="urn:microsoft.com/office/officeart/2005/8/layout/StepDownProcess"/>
    <dgm:cxn modelId="{C3586ECC-5BE0-4F0A-BE87-F18AB5F6945E}" type="presParOf" srcId="{45748A5A-91AA-41CD-BFFD-F182AD48E29F}" destId="{9894865A-CAC2-45F1-BE07-9DED3ACE26D4}" srcOrd="1" destOrd="0" presId="urn:microsoft.com/office/officeart/2005/8/layout/StepDownProcess"/>
    <dgm:cxn modelId="{89F14F4E-FDEE-47EC-A7B1-436808E1C049}" type="presParOf" srcId="{45748A5A-91AA-41CD-BFFD-F182AD48E29F}" destId="{CAC8F221-D84F-487D-85D8-C377A5DE1EB1}" srcOrd="2" destOrd="0" presId="urn:microsoft.com/office/officeart/2005/8/layout/StepDownProcess"/>
    <dgm:cxn modelId="{94D823DA-8D60-442D-8213-C487C6B71C45}" type="presParOf" srcId="{0C1FB1E3-B196-41FE-A934-99CFFBA35394}" destId="{7CCA45EE-42EF-451D-9A58-6291C8EAC1C5}" srcOrd="3" destOrd="0" presId="urn:microsoft.com/office/officeart/2005/8/layout/StepDownProcess"/>
    <dgm:cxn modelId="{1D932C12-B5DB-4DF8-B758-5811D18CC11C}" type="presParOf" srcId="{0C1FB1E3-B196-41FE-A934-99CFFBA35394}" destId="{3068DE89-542B-4D35-9A02-EBE0311B6E03}" srcOrd="4" destOrd="0" presId="urn:microsoft.com/office/officeart/2005/8/layout/StepDownProcess"/>
    <dgm:cxn modelId="{694DAECC-EB5A-43F7-AFBE-9C0AC73FF4ED}" type="presParOf" srcId="{3068DE89-542B-4D35-9A02-EBE0311B6E03}" destId="{C27DA77E-E835-478E-A07D-A78BC8DBDBF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41D3D-70CD-4A06-9E41-5A8624349F0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9493F915-1FE7-4E09-BBE6-C09CC68BA345}">
      <dgm:prSet phldrT="[Texto]"/>
      <dgm:spPr/>
      <dgm:t>
        <a:bodyPr/>
        <a:lstStyle/>
        <a:p>
          <a:r>
            <a:rPr lang="es-PE" dirty="0" smtClean="0"/>
            <a:t>Cuando los documentos están en </a:t>
          </a:r>
          <a:r>
            <a:rPr lang="es-PE" b="1" dirty="0" smtClean="0"/>
            <a:t>Proceso</a:t>
          </a:r>
          <a:r>
            <a:rPr lang="es-PE" dirty="0" smtClean="0"/>
            <a:t>, pueden ser modificados por el Docente.</a:t>
          </a:r>
          <a:endParaRPr lang="es-PE" dirty="0"/>
        </a:p>
      </dgm:t>
    </dgm:pt>
    <dgm:pt modelId="{AF0B1A38-5CF2-4B46-B353-D2CEDCE2719E}" type="parTrans" cxnId="{909B1250-9C6E-4550-8DE8-DCB0FABFC1C7}">
      <dgm:prSet/>
      <dgm:spPr/>
      <dgm:t>
        <a:bodyPr/>
        <a:lstStyle/>
        <a:p>
          <a:endParaRPr lang="es-PE"/>
        </a:p>
      </dgm:t>
    </dgm:pt>
    <dgm:pt modelId="{07856351-CF0A-4217-9254-BBCAD5962534}" type="sibTrans" cxnId="{909B1250-9C6E-4550-8DE8-DCB0FABFC1C7}">
      <dgm:prSet/>
      <dgm:spPr/>
      <dgm:t>
        <a:bodyPr/>
        <a:lstStyle/>
        <a:p>
          <a:endParaRPr lang="es-PE"/>
        </a:p>
      </dgm:t>
    </dgm:pt>
    <dgm:pt modelId="{3872F428-7F0D-4F70-B154-E7450DCEC38D}">
      <dgm:prSet phldrT="[Texto]"/>
      <dgm:spPr/>
      <dgm:t>
        <a:bodyPr/>
        <a:lstStyle/>
        <a:p>
          <a:r>
            <a:rPr lang="es-PE" dirty="0" smtClean="0"/>
            <a:t>Cuando figura </a:t>
          </a:r>
          <a:r>
            <a:rPr lang="es-PE" b="1" dirty="0" smtClean="0"/>
            <a:t>Registrado</a:t>
          </a:r>
          <a:r>
            <a:rPr lang="es-PE" dirty="0" smtClean="0"/>
            <a:t>, es porque ya ha sido enviado al especialista de la UGEL/DRE para que sea revisado, no dando la opción para modificar o agregar más datos al Docente.</a:t>
          </a:r>
        </a:p>
        <a:p>
          <a:r>
            <a:rPr lang="es-PE" dirty="0" smtClean="0"/>
            <a:t>Si encontrara algún error, el Especialista puede retornar  la FT o DG.</a:t>
          </a:r>
          <a:endParaRPr lang="es-PE" dirty="0"/>
        </a:p>
      </dgm:t>
    </dgm:pt>
    <dgm:pt modelId="{C7F5644A-9172-4A60-8394-902FB054B8B2}" type="parTrans" cxnId="{B67982B0-7A5F-426E-B07C-9C342AD0B6C3}">
      <dgm:prSet/>
      <dgm:spPr/>
      <dgm:t>
        <a:bodyPr/>
        <a:lstStyle/>
        <a:p>
          <a:endParaRPr lang="es-PE"/>
        </a:p>
      </dgm:t>
    </dgm:pt>
    <dgm:pt modelId="{3DAF131A-E6B2-46AB-B159-429C28DCFB3B}" type="sibTrans" cxnId="{B67982B0-7A5F-426E-B07C-9C342AD0B6C3}">
      <dgm:prSet/>
      <dgm:spPr/>
      <dgm:t>
        <a:bodyPr/>
        <a:lstStyle/>
        <a:p>
          <a:endParaRPr lang="es-PE"/>
        </a:p>
      </dgm:t>
    </dgm:pt>
    <dgm:pt modelId="{BBD92461-0679-4EAF-8CA5-623FB43050DE}">
      <dgm:prSet phldrT="[Texto]"/>
      <dgm:spPr/>
      <dgm:t>
        <a:bodyPr/>
        <a:lstStyle/>
        <a:p>
          <a:r>
            <a:rPr lang="es-PE" dirty="0" smtClean="0"/>
            <a:t>Cuando la FT o DG esta </a:t>
          </a:r>
          <a:r>
            <a:rPr lang="es-PE" b="1" dirty="0" smtClean="0"/>
            <a:t>Verificada</a:t>
          </a:r>
          <a:r>
            <a:rPr lang="es-PE" dirty="0" smtClean="0"/>
            <a:t>, no puede ser modificada y los únicos que pueden retornar son los responsables  de PRONIED.</a:t>
          </a:r>
        </a:p>
        <a:p>
          <a:r>
            <a:rPr lang="es-PE" dirty="0" smtClean="0"/>
            <a:t>Las DG y FT solo pueden ser solicitadas para el retorno del Especialista de UGEL al de PRONIED</a:t>
          </a:r>
          <a:r>
            <a:rPr lang="es-PE" b="1" dirty="0" smtClean="0"/>
            <a:t>.</a:t>
          </a:r>
          <a:endParaRPr lang="es-PE" dirty="0"/>
        </a:p>
      </dgm:t>
    </dgm:pt>
    <dgm:pt modelId="{534A3224-D651-4FEA-8AF4-953A7CD08C9A}" type="parTrans" cxnId="{9AB9C8A1-8F54-4297-BAA2-735C59B1BEEC}">
      <dgm:prSet/>
      <dgm:spPr/>
      <dgm:t>
        <a:bodyPr/>
        <a:lstStyle/>
        <a:p>
          <a:endParaRPr lang="es-PE"/>
        </a:p>
      </dgm:t>
    </dgm:pt>
    <dgm:pt modelId="{A004DE54-7D23-4B61-9CE7-A8F3657B6BEA}" type="sibTrans" cxnId="{9AB9C8A1-8F54-4297-BAA2-735C59B1BEEC}">
      <dgm:prSet/>
      <dgm:spPr/>
      <dgm:t>
        <a:bodyPr/>
        <a:lstStyle/>
        <a:p>
          <a:endParaRPr lang="es-PE"/>
        </a:p>
      </dgm:t>
    </dgm:pt>
    <dgm:pt modelId="{B371E4DD-BCB2-4967-9DCA-0447B4C328BC}" type="pres">
      <dgm:prSet presAssocID="{A6641D3D-70CD-4A06-9E41-5A8624349F0A}" presName="linearFlow" presStyleCnt="0">
        <dgm:presLayoutVars>
          <dgm:dir/>
          <dgm:resizeHandles val="exact"/>
        </dgm:presLayoutVars>
      </dgm:prSet>
      <dgm:spPr/>
    </dgm:pt>
    <dgm:pt modelId="{EBB131D2-5033-44AB-8BFD-A600AFA8001B}" type="pres">
      <dgm:prSet presAssocID="{9493F915-1FE7-4E09-BBE6-C09CC68BA345}" presName="composite" presStyleCnt="0"/>
      <dgm:spPr/>
    </dgm:pt>
    <dgm:pt modelId="{B4E051D2-8190-4299-8514-BD6BAA1FF6F1}" type="pres">
      <dgm:prSet presAssocID="{9493F915-1FE7-4E09-BBE6-C09CC68BA34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BA1AB81-184B-42EC-A179-710FB6538717}" type="pres">
      <dgm:prSet presAssocID="{9493F915-1FE7-4E09-BBE6-C09CC68BA345}" presName="txShp" presStyleLbl="node1" presStyleIdx="0" presStyleCnt="3" custLinFactNeighborX="-779" custLinFactNeighborY="77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C6CFAB-1CFC-488E-99B1-301C7CBB14E0}" type="pres">
      <dgm:prSet presAssocID="{07856351-CF0A-4217-9254-BBCAD5962534}" presName="spacing" presStyleCnt="0"/>
      <dgm:spPr/>
    </dgm:pt>
    <dgm:pt modelId="{5BA9568A-2BBD-4D3F-8BF1-6080ADB01F96}" type="pres">
      <dgm:prSet presAssocID="{3872F428-7F0D-4F70-B154-E7450DCEC38D}" presName="composite" presStyleCnt="0"/>
      <dgm:spPr/>
    </dgm:pt>
    <dgm:pt modelId="{A88219D4-5251-4E32-B6F5-7B448D89C712}" type="pres">
      <dgm:prSet presAssocID="{3872F428-7F0D-4F70-B154-E7450DCEC38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9975B8-84D2-4387-B3F2-CD7FEA0BC56A}" type="pres">
      <dgm:prSet presAssocID="{3872F428-7F0D-4F70-B154-E7450DCEC38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06A8AE-5909-43B0-92A4-4DAB48751262}" type="pres">
      <dgm:prSet presAssocID="{3DAF131A-E6B2-46AB-B159-429C28DCFB3B}" presName="spacing" presStyleCnt="0"/>
      <dgm:spPr/>
    </dgm:pt>
    <dgm:pt modelId="{E8A50EA1-A241-4B52-BF23-6C9D34EF8113}" type="pres">
      <dgm:prSet presAssocID="{BBD92461-0679-4EAF-8CA5-623FB43050DE}" presName="composite" presStyleCnt="0"/>
      <dgm:spPr/>
    </dgm:pt>
    <dgm:pt modelId="{61D27F66-2D22-4E56-B731-D2BC1EF6F1DD}" type="pres">
      <dgm:prSet presAssocID="{BBD92461-0679-4EAF-8CA5-623FB43050DE}" presName="imgShp" presStyleLbl="fgImgPlace1" presStyleIdx="2" presStyleCnt="3" custScaleX="10840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15D4A06-92B8-436B-B43F-CCE8F61EC5DE}" type="pres">
      <dgm:prSet presAssocID="{BBD92461-0679-4EAF-8CA5-623FB43050D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AB9C8A1-8F54-4297-BAA2-735C59B1BEEC}" srcId="{A6641D3D-70CD-4A06-9E41-5A8624349F0A}" destId="{BBD92461-0679-4EAF-8CA5-623FB43050DE}" srcOrd="2" destOrd="0" parTransId="{534A3224-D651-4FEA-8AF4-953A7CD08C9A}" sibTransId="{A004DE54-7D23-4B61-9CE7-A8F3657B6BEA}"/>
    <dgm:cxn modelId="{4B9BDDFD-C7D1-4665-AB7D-013100CE1A8B}" type="presOf" srcId="{A6641D3D-70CD-4A06-9E41-5A8624349F0A}" destId="{B371E4DD-BCB2-4967-9DCA-0447B4C328BC}" srcOrd="0" destOrd="0" presId="urn:microsoft.com/office/officeart/2005/8/layout/vList3"/>
    <dgm:cxn modelId="{EDD86171-D5D6-4DC9-AB08-F9A30ADB9FB7}" type="presOf" srcId="{3872F428-7F0D-4F70-B154-E7450DCEC38D}" destId="{939975B8-84D2-4387-B3F2-CD7FEA0BC56A}" srcOrd="0" destOrd="0" presId="urn:microsoft.com/office/officeart/2005/8/layout/vList3"/>
    <dgm:cxn modelId="{E008ECAF-DF2E-4626-A79B-B535C401663E}" type="presOf" srcId="{9493F915-1FE7-4E09-BBE6-C09CC68BA345}" destId="{0BA1AB81-184B-42EC-A179-710FB6538717}" srcOrd="0" destOrd="0" presId="urn:microsoft.com/office/officeart/2005/8/layout/vList3"/>
    <dgm:cxn modelId="{B67982B0-7A5F-426E-B07C-9C342AD0B6C3}" srcId="{A6641D3D-70CD-4A06-9E41-5A8624349F0A}" destId="{3872F428-7F0D-4F70-B154-E7450DCEC38D}" srcOrd="1" destOrd="0" parTransId="{C7F5644A-9172-4A60-8394-902FB054B8B2}" sibTransId="{3DAF131A-E6B2-46AB-B159-429C28DCFB3B}"/>
    <dgm:cxn modelId="{909B1250-9C6E-4550-8DE8-DCB0FABFC1C7}" srcId="{A6641D3D-70CD-4A06-9E41-5A8624349F0A}" destId="{9493F915-1FE7-4E09-BBE6-C09CC68BA345}" srcOrd="0" destOrd="0" parTransId="{AF0B1A38-5CF2-4B46-B353-D2CEDCE2719E}" sibTransId="{07856351-CF0A-4217-9254-BBCAD5962534}"/>
    <dgm:cxn modelId="{87AC7468-B0D2-4285-8B9C-8CC60DD89F34}" type="presOf" srcId="{BBD92461-0679-4EAF-8CA5-623FB43050DE}" destId="{315D4A06-92B8-436B-B43F-CCE8F61EC5DE}" srcOrd="0" destOrd="0" presId="urn:microsoft.com/office/officeart/2005/8/layout/vList3"/>
    <dgm:cxn modelId="{875B1D29-F40C-422D-8B6B-347E12A8B6EE}" type="presParOf" srcId="{B371E4DD-BCB2-4967-9DCA-0447B4C328BC}" destId="{EBB131D2-5033-44AB-8BFD-A600AFA8001B}" srcOrd="0" destOrd="0" presId="urn:microsoft.com/office/officeart/2005/8/layout/vList3"/>
    <dgm:cxn modelId="{5D367758-3B0F-4975-AE41-813E240D992F}" type="presParOf" srcId="{EBB131D2-5033-44AB-8BFD-A600AFA8001B}" destId="{B4E051D2-8190-4299-8514-BD6BAA1FF6F1}" srcOrd="0" destOrd="0" presId="urn:microsoft.com/office/officeart/2005/8/layout/vList3"/>
    <dgm:cxn modelId="{580EF497-2FB1-49A2-B10C-B47F81D87258}" type="presParOf" srcId="{EBB131D2-5033-44AB-8BFD-A600AFA8001B}" destId="{0BA1AB81-184B-42EC-A179-710FB6538717}" srcOrd="1" destOrd="0" presId="urn:microsoft.com/office/officeart/2005/8/layout/vList3"/>
    <dgm:cxn modelId="{261F48A1-8E5C-41F1-A842-C6644F9E355F}" type="presParOf" srcId="{B371E4DD-BCB2-4967-9DCA-0447B4C328BC}" destId="{52C6CFAB-1CFC-488E-99B1-301C7CBB14E0}" srcOrd="1" destOrd="0" presId="urn:microsoft.com/office/officeart/2005/8/layout/vList3"/>
    <dgm:cxn modelId="{9184E386-BE24-4B47-8247-03235FDBBAED}" type="presParOf" srcId="{B371E4DD-BCB2-4967-9DCA-0447B4C328BC}" destId="{5BA9568A-2BBD-4D3F-8BF1-6080ADB01F96}" srcOrd="2" destOrd="0" presId="urn:microsoft.com/office/officeart/2005/8/layout/vList3"/>
    <dgm:cxn modelId="{CFCE64C7-9618-4F41-8FAB-3D98099D0BFF}" type="presParOf" srcId="{5BA9568A-2BBD-4D3F-8BF1-6080ADB01F96}" destId="{A88219D4-5251-4E32-B6F5-7B448D89C712}" srcOrd="0" destOrd="0" presId="urn:microsoft.com/office/officeart/2005/8/layout/vList3"/>
    <dgm:cxn modelId="{4103E177-957D-432B-9113-0F7991EBF696}" type="presParOf" srcId="{5BA9568A-2BBD-4D3F-8BF1-6080ADB01F96}" destId="{939975B8-84D2-4387-B3F2-CD7FEA0BC56A}" srcOrd="1" destOrd="0" presId="urn:microsoft.com/office/officeart/2005/8/layout/vList3"/>
    <dgm:cxn modelId="{B212D3B3-0867-41B3-A818-958C6BC67060}" type="presParOf" srcId="{B371E4DD-BCB2-4967-9DCA-0447B4C328BC}" destId="{A706A8AE-5909-43B0-92A4-4DAB48751262}" srcOrd="3" destOrd="0" presId="urn:microsoft.com/office/officeart/2005/8/layout/vList3"/>
    <dgm:cxn modelId="{C9A2BF31-5CB0-49E4-AC0E-4BABD7F3CA26}" type="presParOf" srcId="{B371E4DD-BCB2-4967-9DCA-0447B4C328BC}" destId="{E8A50EA1-A241-4B52-BF23-6C9D34EF8113}" srcOrd="4" destOrd="0" presId="urn:microsoft.com/office/officeart/2005/8/layout/vList3"/>
    <dgm:cxn modelId="{3C3AE767-D29B-401E-9DF0-200614D352E6}" type="presParOf" srcId="{E8A50EA1-A241-4B52-BF23-6C9D34EF8113}" destId="{61D27F66-2D22-4E56-B731-D2BC1EF6F1DD}" srcOrd="0" destOrd="0" presId="urn:microsoft.com/office/officeart/2005/8/layout/vList3"/>
    <dgm:cxn modelId="{7064592F-3DA2-406B-B473-EB5060ABF940}" type="presParOf" srcId="{E8A50EA1-A241-4B52-BF23-6C9D34EF8113}" destId="{315D4A06-92B8-436B-B43F-CCE8F61EC5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8F028-588C-4A38-849D-CB5EB8514D9B}">
      <dsp:nvSpPr>
        <dsp:cNvPr id="0" name=""/>
        <dsp:cNvSpPr/>
      </dsp:nvSpPr>
      <dsp:spPr>
        <a:xfrm rot="5400000">
          <a:off x="1646560" y="1328236"/>
          <a:ext cx="1174710" cy="1337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5">
                <a:tint val="60000"/>
                <a:satMod val="105000"/>
                <a:lumMod val="105000"/>
              </a:schemeClr>
            </a:gs>
            <a:gs pos="100000">
              <a:schemeClr val="accent5">
                <a:tint val="65000"/>
                <a:satMod val="100000"/>
                <a:lumMod val="10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34548DDF-F714-489C-88C9-7C63CB194D02}">
      <dsp:nvSpPr>
        <dsp:cNvPr id="0" name=""/>
        <dsp:cNvSpPr/>
      </dsp:nvSpPr>
      <dsp:spPr>
        <a:xfrm>
          <a:off x="380823" y="15540"/>
          <a:ext cx="3873648" cy="138420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1° Acceso a Web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wasichay.perueduca.pe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/>
        </a:p>
      </dsp:txBody>
      <dsp:txXfrm>
        <a:off x="448406" y="83123"/>
        <a:ext cx="3738482" cy="1249034"/>
      </dsp:txXfrm>
    </dsp:sp>
    <dsp:sp modelId="{7E1EA06F-3453-4966-A1E4-82D3F3E6D3CF}">
      <dsp:nvSpPr>
        <dsp:cNvPr id="0" name=""/>
        <dsp:cNvSpPr/>
      </dsp:nvSpPr>
      <dsp:spPr>
        <a:xfrm>
          <a:off x="3312854" y="158061"/>
          <a:ext cx="1438260" cy="1118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2ADB9-86B0-4C3E-A0D8-C3A8220305FB}">
      <dsp:nvSpPr>
        <dsp:cNvPr id="0" name=""/>
        <dsp:cNvSpPr/>
      </dsp:nvSpPr>
      <dsp:spPr>
        <a:xfrm rot="5400000">
          <a:off x="3147742" y="2883151"/>
          <a:ext cx="1174710" cy="1337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6">
                <a:tint val="60000"/>
                <a:satMod val="105000"/>
                <a:lumMod val="105000"/>
              </a:schemeClr>
            </a:gs>
            <a:gs pos="100000">
              <a:schemeClr val="accent6">
                <a:tint val="65000"/>
                <a:satMod val="100000"/>
                <a:lumMod val="100000"/>
              </a:schemeClr>
            </a:gs>
            <a:gs pos="100000">
              <a:schemeClr val="accent6"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894865A-CAC2-45F1-BE07-9DED3ACE26D4}">
      <dsp:nvSpPr>
        <dsp:cNvPr id="0" name=""/>
        <dsp:cNvSpPr/>
      </dsp:nvSpPr>
      <dsp:spPr>
        <a:xfrm>
          <a:off x="2452272" y="1595563"/>
          <a:ext cx="2686720" cy="138420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2° Para acceder al Sistema dar clic en el icono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700" kern="1200" dirty="0"/>
        </a:p>
      </dsp:txBody>
      <dsp:txXfrm>
        <a:off x="2519855" y="1663146"/>
        <a:ext cx="2551554" cy="1249034"/>
      </dsp:txXfrm>
    </dsp:sp>
    <dsp:sp modelId="{CAC8F221-D84F-487D-85D8-C377A5DE1EB1}">
      <dsp:nvSpPr>
        <dsp:cNvPr id="0" name=""/>
        <dsp:cNvSpPr/>
      </dsp:nvSpPr>
      <dsp:spPr>
        <a:xfrm>
          <a:off x="4814036" y="1712975"/>
          <a:ext cx="1438260" cy="1118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DA77E-E835-478E-A07D-A78BC8DBDBF2}">
      <dsp:nvSpPr>
        <dsp:cNvPr id="0" name=""/>
        <dsp:cNvSpPr/>
      </dsp:nvSpPr>
      <dsp:spPr>
        <a:xfrm>
          <a:off x="4576561" y="3135874"/>
          <a:ext cx="2627414" cy="138420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3° Su Usuario  verificado y Contraseña asignada en el Correo de Activación. Dar clic en INICIAR SESION.</a:t>
          </a:r>
          <a:endParaRPr lang="es-PE" sz="1700" b="1" kern="1200" dirty="0"/>
        </a:p>
      </dsp:txBody>
      <dsp:txXfrm>
        <a:off x="4644144" y="3203457"/>
        <a:ext cx="2492248" cy="1249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1AB81-184B-42EC-A179-710FB6538717}">
      <dsp:nvSpPr>
        <dsp:cNvPr id="0" name=""/>
        <dsp:cNvSpPr/>
      </dsp:nvSpPr>
      <dsp:spPr>
        <a:xfrm rot="10800000">
          <a:off x="2076932" y="11438"/>
          <a:ext cx="7335397" cy="114575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4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Cuando los documentos están en </a:t>
          </a:r>
          <a:r>
            <a:rPr lang="es-PE" sz="1700" b="1" kern="1200" dirty="0" smtClean="0"/>
            <a:t>Proceso</a:t>
          </a:r>
          <a:r>
            <a:rPr lang="es-PE" sz="1700" kern="1200" dirty="0" smtClean="0"/>
            <a:t>, pueden ser modificados por el Docente.</a:t>
          </a:r>
          <a:endParaRPr lang="es-PE" sz="1700" kern="1200" dirty="0"/>
        </a:p>
      </dsp:txBody>
      <dsp:txXfrm rot="10800000">
        <a:off x="2363370" y="11438"/>
        <a:ext cx="7048959" cy="1145751"/>
      </dsp:txXfrm>
    </dsp:sp>
    <dsp:sp modelId="{B4E051D2-8190-4299-8514-BD6BAA1FF6F1}">
      <dsp:nvSpPr>
        <dsp:cNvPr id="0" name=""/>
        <dsp:cNvSpPr/>
      </dsp:nvSpPr>
      <dsp:spPr>
        <a:xfrm>
          <a:off x="1561199" y="2524"/>
          <a:ext cx="1145751" cy="11457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975B8-84D2-4387-B3F2-CD7FEA0BC56A}">
      <dsp:nvSpPr>
        <dsp:cNvPr id="0" name=""/>
        <dsp:cNvSpPr/>
      </dsp:nvSpPr>
      <dsp:spPr>
        <a:xfrm rot="10800000">
          <a:off x="2134075" y="1464061"/>
          <a:ext cx="7335397" cy="1145751"/>
        </a:xfrm>
        <a:prstGeom prst="homePlate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4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Cuando figura </a:t>
          </a:r>
          <a:r>
            <a:rPr lang="es-PE" sz="1700" b="1" kern="1200" dirty="0" smtClean="0"/>
            <a:t>Registrado</a:t>
          </a:r>
          <a:r>
            <a:rPr lang="es-PE" sz="1700" kern="1200" dirty="0" smtClean="0"/>
            <a:t>, es porque ya ha sido enviado al especialista de la UGEL/DRE para que sea revisado, no dando la opción para modificar o agregar más datos al Docente.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Si encontrara algún error, el Especialista puede retornar  la FT o DG.</a:t>
          </a:r>
          <a:endParaRPr lang="es-PE" sz="1700" kern="1200" dirty="0"/>
        </a:p>
      </dsp:txBody>
      <dsp:txXfrm rot="10800000">
        <a:off x="2420513" y="1464061"/>
        <a:ext cx="7048959" cy="1145751"/>
      </dsp:txXfrm>
    </dsp:sp>
    <dsp:sp modelId="{A88219D4-5251-4E32-B6F5-7B448D89C712}">
      <dsp:nvSpPr>
        <dsp:cNvPr id="0" name=""/>
        <dsp:cNvSpPr/>
      </dsp:nvSpPr>
      <dsp:spPr>
        <a:xfrm>
          <a:off x="1561199" y="1464061"/>
          <a:ext cx="1145751" cy="11457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D4A06-92B8-436B-B43F-CCE8F61EC5DE}">
      <dsp:nvSpPr>
        <dsp:cNvPr id="0" name=""/>
        <dsp:cNvSpPr/>
      </dsp:nvSpPr>
      <dsp:spPr>
        <a:xfrm rot="10800000">
          <a:off x="2158162" y="2925598"/>
          <a:ext cx="7335397" cy="1145751"/>
        </a:xfrm>
        <a:prstGeom prst="homePlate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24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Cuando la FT o DG esta </a:t>
          </a:r>
          <a:r>
            <a:rPr lang="es-PE" sz="1700" b="1" kern="1200" dirty="0" smtClean="0"/>
            <a:t>Verificada</a:t>
          </a:r>
          <a:r>
            <a:rPr lang="es-PE" sz="1700" kern="1200" dirty="0" smtClean="0"/>
            <a:t>, no puede ser modificada y los únicos que pueden retornar son los responsables  de PRONIED.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Las DG y FT solo pueden ser solicitadas para el retorno del Especialista de UGEL al de PRONIED</a:t>
          </a:r>
          <a:r>
            <a:rPr lang="es-PE" sz="1700" b="1" kern="1200" dirty="0" smtClean="0"/>
            <a:t>.</a:t>
          </a:r>
          <a:endParaRPr lang="es-PE" sz="1700" kern="1200" dirty="0"/>
        </a:p>
      </dsp:txBody>
      <dsp:txXfrm rot="10800000">
        <a:off x="2444600" y="2925598"/>
        <a:ext cx="7048959" cy="1145751"/>
      </dsp:txXfrm>
    </dsp:sp>
    <dsp:sp modelId="{61D27F66-2D22-4E56-B731-D2BC1EF6F1DD}">
      <dsp:nvSpPr>
        <dsp:cNvPr id="0" name=""/>
        <dsp:cNvSpPr/>
      </dsp:nvSpPr>
      <dsp:spPr>
        <a:xfrm>
          <a:off x="1537113" y="2925598"/>
          <a:ext cx="1242098" cy="11457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E5CC-B197-4F27-A848-B1CE27D34597}" type="datetimeFigureOut">
              <a:rPr lang="es-PE" smtClean="0"/>
              <a:t>04/04/2018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29E89-1039-450D-AB99-E1413A04FF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276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2CA523BF-F8B8-4D6C-8495-7C604BF62253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055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1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0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1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96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8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4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10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11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9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3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16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067176" y="6661150"/>
            <a:ext cx="2006600" cy="190501"/>
          </a:xfrm>
          <a:prstGeom prst="rect">
            <a:avLst/>
          </a:prstGeom>
          <a:solidFill>
            <a:srgbClr val="F06856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l" defTabSz="2286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5" name="Shape 65"/>
          <p:cNvSpPr/>
          <p:nvPr/>
        </p:nvSpPr>
        <p:spPr>
          <a:xfrm>
            <a:off x="2035175" y="6661150"/>
            <a:ext cx="2006601" cy="190501"/>
          </a:xfrm>
          <a:prstGeom prst="rect">
            <a:avLst/>
          </a:prstGeom>
          <a:solidFill>
            <a:srgbClr val="69BEC2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l" defTabSz="2286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6" name="Shape 66"/>
          <p:cNvSpPr/>
          <p:nvPr/>
        </p:nvSpPr>
        <p:spPr>
          <a:xfrm>
            <a:off x="3175" y="6667500"/>
            <a:ext cx="2006600" cy="190500"/>
          </a:xfrm>
          <a:prstGeom prst="rect">
            <a:avLst/>
          </a:prstGeom>
          <a:solidFill>
            <a:srgbClr val="A2B34A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l" defTabSz="2286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7" name="Shape 67"/>
          <p:cNvSpPr/>
          <p:nvPr/>
        </p:nvSpPr>
        <p:spPr>
          <a:xfrm>
            <a:off x="6105526" y="6661150"/>
            <a:ext cx="2006600" cy="190501"/>
          </a:xfrm>
          <a:prstGeom prst="rect">
            <a:avLst/>
          </a:prstGeom>
          <a:solidFill>
            <a:srgbClr val="BDBFC1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l" defTabSz="2286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8" name="Shape 68"/>
          <p:cNvSpPr/>
          <p:nvPr/>
        </p:nvSpPr>
        <p:spPr>
          <a:xfrm>
            <a:off x="8143876" y="6661150"/>
            <a:ext cx="2006600" cy="190501"/>
          </a:xfrm>
          <a:prstGeom prst="rect">
            <a:avLst/>
          </a:prstGeom>
          <a:solidFill>
            <a:srgbClr val="E8EAED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l" defTabSz="2286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69" name="Shape 69"/>
          <p:cNvSpPr/>
          <p:nvPr/>
        </p:nvSpPr>
        <p:spPr>
          <a:xfrm>
            <a:off x="10182226" y="6661150"/>
            <a:ext cx="2006600" cy="190501"/>
          </a:xfrm>
          <a:prstGeom prst="rect">
            <a:avLst/>
          </a:prstGeom>
          <a:solidFill>
            <a:srgbClr val="E8EAED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algn="l" defTabSz="2286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4651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5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352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medrano@minedu.gob.pe" TargetMode="External"/><Relationship Id="rId7" Type="http://schemas.openxmlformats.org/officeDocument/2006/relationships/image" Target="../media/image82.png"/><Relationship Id="rId2" Type="http://schemas.openxmlformats.org/officeDocument/2006/relationships/hyperlink" Target="mailto:tdiaz@minedu.gob.pe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hyperlink" Target="mailto:resanchez@minedu.gob.pe" TargetMode="External"/><Relationship Id="rId4" Type="http://schemas.openxmlformats.org/officeDocument/2006/relationships/hyperlink" Target="mailto:ccaceresp@minedu.gob.pe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REGISTRO AL SISTEMA WASICHAY</a:t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E" sz="3200" b="1" dirty="0" smtClean="0"/>
              <a:t>Perfil de Docente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636" y="6012611"/>
            <a:ext cx="3726737" cy="5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286038"/>
            <a:ext cx="9070848" cy="2587752"/>
          </a:xfrm>
        </p:spPr>
        <p:txBody>
          <a:bodyPr/>
          <a:lstStyle/>
          <a:p>
            <a:r>
              <a:rPr lang="es-PE" sz="6000" dirty="0" smtClean="0"/>
              <a:t>Registro de comisión DE GESTIÓN REEMI, COMITÉ DE VEEDURÍA y ficha técnica</a:t>
            </a:r>
            <a:endParaRPr lang="es-PE" sz="6000" dirty="0"/>
          </a:p>
        </p:txBody>
      </p:sp>
    </p:spTree>
    <p:extLst>
      <p:ext uri="{BB962C8B-B14F-4D97-AF65-F5344CB8AC3E}">
        <p14:creationId xmlns:p14="http://schemas.microsoft.com/office/powerpoint/2010/main" val="25315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991" y="468815"/>
            <a:ext cx="2379064" cy="3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10072" y="477122"/>
            <a:ext cx="6785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DE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COMISION , COMITÉ Y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FICHA TÉCNICA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179" y="1308119"/>
            <a:ext cx="8094811" cy="45077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2800079" y="4654293"/>
            <a:ext cx="2070340" cy="1794294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828136" y="1580790"/>
            <a:ext cx="2035833" cy="772064"/>
          </a:xfrm>
          <a:prstGeom prst="wedgeRoundRectCallout">
            <a:avLst>
              <a:gd name="adj1" fmla="val 93985"/>
              <a:gd name="adj2" fmla="val 14645"/>
              <a:gd name="adj3" fmla="val 16667"/>
            </a:avLst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accent2"/>
                </a:solidFill>
              </a:rPr>
              <a:t>1° </a:t>
            </a:r>
            <a:r>
              <a:rPr lang="es-PE" sz="1600" dirty="0" smtClean="0"/>
              <a:t>Revisar si la IE y etapa es la indicada</a:t>
            </a:r>
            <a:endParaRPr lang="es-PE" sz="1600" dirty="0"/>
          </a:p>
        </p:txBody>
      </p:sp>
      <p:sp>
        <p:nvSpPr>
          <p:cNvPr id="14" name="Llamada rectangular redondeada 13"/>
          <p:cNvSpPr/>
          <p:nvPr/>
        </p:nvSpPr>
        <p:spPr>
          <a:xfrm>
            <a:off x="9866006" y="2824635"/>
            <a:ext cx="2018580" cy="1504387"/>
          </a:xfrm>
          <a:prstGeom prst="wedgeRoundRectCallout">
            <a:avLst>
              <a:gd name="adj1" fmla="val -144618"/>
              <a:gd name="adj2" fmla="val 81507"/>
              <a:gd name="adj3" fmla="val 16667"/>
            </a:avLst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accent2"/>
                </a:solidFill>
              </a:rPr>
              <a:t>4</a:t>
            </a:r>
            <a:r>
              <a:rPr lang="es-PE" sz="1600" b="1" dirty="0" smtClean="0">
                <a:solidFill>
                  <a:schemeClr val="accent2"/>
                </a:solidFill>
              </a:rPr>
              <a:t>° </a:t>
            </a:r>
            <a:r>
              <a:rPr lang="es-PE" sz="1600" dirty="0" smtClean="0"/>
              <a:t>Para registrar la comisión digitará el número de DNI sin errores, dar clic en la lupa y cargará los datos de la persona </a:t>
            </a:r>
            <a:endParaRPr lang="es-PE" sz="1600" dirty="0"/>
          </a:p>
        </p:txBody>
      </p:sp>
      <p:pic>
        <p:nvPicPr>
          <p:cNvPr id="15" name="Imagen 14"/>
          <p:cNvPicPr/>
          <p:nvPr/>
        </p:nvPicPr>
        <p:blipFill rotWithShape="1">
          <a:blip r:embed="rId5"/>
          <a:srcRect l="52266" t="81636" r="40225" b="8612"/>
          <a:stretch/>
        </p:blipFill>
        <p:spPr bwMode="auto">
          <a:xfrm>
            <a:off x="5819839" y="5815914"/>
            <a:ext cx="1395745" cy="632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Llamada rectangular redondeada 15"/>
          <p:cNvSpPr/>
          <p:nvPr/>
        </p:nvSpPr>
        <p:spPr>
          <a:xfrm>
            <a:off x="9778962" y="4654293"/>
            <a:ext cx="1788238" cy="1744695"/>
          </a:xfrm>
          <a:prstGeom prst="wedgeRoundRectCallout">
            <a:avLst>
              <a:gd name="adj1" fmla="val -206654"/>
              <a:gd name="adj2" fmla="val 36523"/>
              <a:gd name="adj3" fmla="val 16667"/>
            </a:avLst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3° </a:t>
            </a:r>
            <a:r>
              <a:rPr lang="es-PE" sz="1600" dirty="0" smtClean="0"/>
              <a:t>Al registrar a los tres miembros deberá dar clic en REGISTRAR para continuar con el llenado de la Ficha Técnica.</a:t>
            </a:r>
            <a:endParaRPr lang="es-PE" sz="16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179" y="2257168"/>
            <a:ext cx="1197875" cy="1814051"/>
          </a:xfrm>
          <a:prstGeom prst="rect">
            <a:avLst/>
          </a:prstGeom>
        </p:spPr>
      </p:pic>
      <p:sp>
        <p:nvSpPr>
          <p:cNvPr id="7" name="Llamada rectangular redondeada 6"/>
          <p:cNvSpPr/>
          <p:nvPr/>
        </p:nvSpPr>
        <p:spPr>
          <a:xfrm>
            <a:off x="828136" y="4329023"/>
            <a:ext cx="2018580" cy="1486892"/>
          </a:xfrm>
          <a:prstGeom prst="wedgeRoundRectCallout">
            <a:avLst>
              <a:gd name="adj1" fmla="val 151773"/>
              <a:gd name="adj2" fmla="val -112522"/>
              <a:gd name="adj3" fmla="val 16667"/>
            </a:avLst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3° </a:t>
            </a:r>
            <a:r>
              <a:rPr lang="es-PE" sz="1600" dirty="0"/>
              <a:t>R</a:t>
            </a:r>
            <a:r>
              <a:rPr lang="es-PE" sz="1600" dirty="0" smtClean="0"/>
              <a:t>evisar que el nombre del Responsable del Mantenimiento sea el correcto</a:t>
            </a:r>
            <a:endParaRPr lang="es-PE" sz="1600" dirty="0"/>
          </a:p>
        </p:txBody>
      </p:sp>
      <p:sp>
        <p:nvSpPr>
          <p:cNvPr id="6" name="Llamada rectangular redondeada 5"/>
          <p:cNvSpPr/>
          <p:nvPr/>
        </p:nvSpPr>
        <p:spPr>
          <a:xfrm>
            <a:off x="845389" y="2553418"/>
            <a:ext cx="2018580" cy="1354905"/>
          </a:xfrm>
          <a:prstGeom prst="wedgeRoundRectCallout">
            <a:avLst>
              <a:gd name="adj1" fmla="val 72752"/>
              <a:gd name="adj2" fmla="val -18547"/>
              <a:gd name="adj3" fmla="val 16667"/>
            </a:avLst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accent2"/>
                </a:solidFill>
              </a:rPr>
              <a:t>2° </a:t>
            </a:r>
            <a:r>
              <a:rPr lang="es-PE" sz="1600" dirty="0" smtClean="0"/>
              <a:t>Selecciona la Opción de REGISTRO DE COMISION Y FT. 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78065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5" y="1073248"/>
            <a:ext cx="7991990" cy="3743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50" y="59284"/>
            <a:ext cx="2379064" cy="3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arcador de texto 4"/>
          <p:cNvSpPr txBox="1">
            <a:spLocks/>
          </p:cNvSpPr>
          <p:nvPr/>
        </p:nvSpPr>
        <p:spPr>
          <a:xfrm>
            <a:off x="8133815" y="4519805"/>
            <a:ext cx="3462307" cy="1771567"/>
          </a:xfrm>
          <a:prstGeom prst="frame">
            <a:avLst>
              <a:gd name="adj1" fmla="val 6776"/>
            </a:avLst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s-PE" sz="2000" b="1" dirty="0" smtClean="0">
                <a:solidFill>
                  <a:srgbClr val="FF0000"/>
                </a:solidFill>
              </a:rPr>
              <a:t>IMPORTANTE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s-PE" sz="1600" dirty="0" smtClean="0">
                <a:solidFill>
                  <a:srgbClr val="FF0000"/>
                </a:solidFill>
              </a:rPr>
              <a:t>El Sistema </a:t>
            </a:r>
            <a:r>
              <a:rPr lang="es-PE" sz="1600" dirty="0" err="1" smtClean="0">
                <a:solidFill>
                  <a:srgbClr val="FF0000"/>
                </a:solidFill>
              </a:rPr>
              <a:t>Wasichay</a:t>
            </a:r>
            <a:r>
              <a:rPr lang="es-PE" sz="1600" dirty="0" smtClean="0">
                <a:solidFill>
                  <a:srgbClr val="FF0000"/>
                </a:solidFill>
              </a:rPr>
              <a:t> se encuentra sincronizado con RENIEC por lo que un error en el número de DNI hará que se registre a otra persona.</a:t>
            </a:r>
            <a:endParaRPr lang="es-PE" sz="1600" dirty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/>
          <p:nvPr/>
        </p:nvPicPr>
        <p:blipFill rotWithShape="1">
          <a:blip r:embed="rId4"/>
          <a:srcRect l="52266" t="81636" r="40225" b="8612"/>
          <a:stretch/>
        </p:blipFill>
        <p:spPr bwMode="auto">
          <a:xfrm>
            <a:off x="2921576" y="4990326"/>
            <a:ext cx="1916724" cy="104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5517223" y="4614489"/>
            <a:ext cx="1937668" cy="179429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119602" y="486789"/>
            <a:ext cx="6286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COMITÉ DE VEEDURÍA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sp>
        <p:nvSpPr>
          <p:cNvPr id="6" name="Llamada rectangular redondeada 5"/>
          <p:cNvSpPr/>
          <p:nvPr/>
        </p:nvSpPr>
        <p:spPr>
          <a:xfrm>
            <a:off x="9031158" y="948454"/>
            <a:ext cx="2161450" cy="1143000"/>
          </a:xfrm>
          <a:prstGeom prst="wedgeRoundRectCallout">
            <a:avLst>
              <a:gd name="adj1" fmla="val -272759"/>
              <a:gd name="adj2" fmla="val -33605"/>
              <a:gd name="adj3" fmla="val 16667"/>
            </a:avLst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1° </a:t>
            </a:r>
            <a:r>
              <a:rPr lang="es-PE" sz="1600" dirty="0" smtClean="0"/>
              <a:t>Selecciona la Pestaña de REGISTRO COMITÉ DE VEEDURÍA</a:t>
            </a:r>
            <a:endParaRPr lang="es-PE" sz="1600" dirty="0"/>
          </a:p>
        </p:txBody>
      </p:sp>
      <p:sp>
        <p:nvSpPr>
          <p:cNvPr id="7" name="Llamada rectangular redondeada 6"/>
          <p:cNvSpPr/>
          <p:nvPr/>
        </p:nvSpPr>
        <p:spPr>
          <a:xfrm>
            <a:off x="9174028" y="2267700"/>
            <a:ext cx="2018580" cy="1692502"/>
          </a:xfrm>
          <a:prstGeom prst="wedgeRoundRectCallout">
            <a:avLst>
              <a:gd name="adj1" fmla="val -277658"/>
              <a:gd name="adj2" fmla="val -45710"/>
              <a:gd name="adj3" fmla="val 16667"/>
            </a:avLst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2° </a:t>
            </a:r>
            <a:r>
              <a:rPr lang="es-PE" sz="1600" dirty="0" smtClean="0"/>
              <a:t>Para registrar el comité digitará el número de DNI sin errores, dar clic en la lupa y cargará los datos de la persona </a:t>
            </a:r>
            <a:endParaRPr lang="es-PE" sz="1600" dirty="0"/>
          </a:p>
        </p:txBody>
      </p:sp>
      <p:sp>
        <p:nvSpPr>
          <p:cNvPr id="14" name="Llamada rectangular redondeada 13"/>
          <p:cNvSpPr/>
          <p:nvPr/>
        </p:nvSpPr>
        <p:spPr>
          <a:xfrm>
            <a:off x="502572" y="4154292"/>
            <a:ext cx="1788238" cy="2137080"/>
          </a:xfrm>
          <a:prstGeom prst="wedgeRoundRectCallout">
            <a:avLst>
              <a:gd name="adj1" fmla="val 106111"/>
              <a:gd name="adj2" fmla="val 14295"/>
              <a:gd name="adj3" fmla="val 16667"/>
            </a:avLst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3° </a:t>
            </a:r>
            <a:r>
              <a:rPr lang="es-PE" sz="1600" dirty="0" smtClean="0"/>
              <a:t>Al terminar el registro de los tres miembros (CONEI) deberá dar clic en REGISTRAR para continuar con el llenado de la Ficha Técnica.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77240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28" y="1490788"/>
            <a:ext cx="8077200" cy="3962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50" y="59284"/>
            <a:ext cx="2379064" cy="3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lamada rectangular redondeada 6"/>
          <p:cNvSpPr/>
          <p:nvPr/>
        </p:nvSpPr>
        <p:spPr>
          <a:xfrm>
            <a:off x="854015" y="2449732"/>
            <a:ext cx="2018580" cy="2204035"/>
          </a:xfrm>
          <a:prstGeom prst="wedgeRoundRectCallout">
            <a:avLst>
              <a:gd name="adj1" fmla="val 138500"/>
              <a:gd name="adj2" fmla="val 20630"/>
              <a:gd name="adj3" fmla="val 16667"/>
            </a:avLst>
          </a:prstGeom>
          <a:ln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accent2"/>
                </a:solidFill>
              </a:rPr>
              <a:t>2° </a:t>
            </a:r>
            <a:r>
              <a:rPr lang="es-PE" sz="1600" dirty="0" smtClean="0"/>
              <a:t>Validar los datos registrados y detallar los espacios en blanco solicitados como nombre completo, correo electrónico y teléfono de contacto.</a:t>
            </a:r>
            <a:endParaRPr lang="es-PE" sz="1600" dirty="0"/>
          </a:p>
        </p:txBody>
      </p:sp>
      <p:pic>
        <p:nvPicPr>
          <p:cNvPr id="1027" name="Imagen 1" descr="image00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5" t="72864" r="35778" b="21204"/>
          <a:stretch/>
        </p:blipFill>
        <p:spPr bwMode="auto">
          <a:xfrm>
            <a:off x="6496444" y="5409546"/>
            <a:ext cx="1493520" cy="64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lamada rectangular redondeada 7"/>
          <p:cNvSpPr/>
          <p:nvPr/>
        </p:nvSpPr>
        <p:spPr>
          <a:xfrm>
            <a:off x="828136" y="4846320"/>
            <a:ext cx="2390022" cy="1213737"/>
          </a:xfrm>
          <a:prstGeom prst="wedgeRoundRectCallout">
            <a:avLst>
              <a:gd name="adj1" fmla="val 185329"/>
              <a:gd name="adj2" fmla="val 26338"/>
              <a:gd name="adj3" fmla="val 16667"/>
            </a:avLst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3° </a:t>
            </a:r>
            <a:r>
              <a:rPr lang="es-PE" sz="1600" dirty="0" smtClean="0"/>
              <a:t>Dar clic en GUARDAR para empezar a ingresar los datos de la ficha técnica.</a:t>
            </a:r>
            <a:endParaRPr lang="es-PE" sz="160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7415924" y="3241040"/>
            <a:ext cx="89495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9122804" y="3241040"/>
            <a:ext cx="89495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048966" y="4368800"/>
            <a:ext cx="89495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074250" y="4684247"/>
            <a:ext cx="89495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8675326" y="4684247"/>
            <a:ext cx="894956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512028" y="477122"/>
            <a:ext cx="481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FICHA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TÉCNICA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715" y="1753031"/>
            <a:ext cx="1146090" cy="175942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715" y="1761744"/>
            <a:ext cx="1197875" cy="1814051"/>
          </a:xfrm>
          <a:prstGeom prst="rect">
            <a:avLst/>
          </a:prstGeom>
        </p:spPr>
      </p:pic>
      <p:sp>
        <p:nvSpPr>
          <p:cNvPr id="6" name="Llamada rectangular redondeada 5"/>
          <p:cNvSpPr/>
          <p:nvPr/>
        </p:nvSpPr>
        <p:spPr>
          <a:xfrm>
            <a:off x="836762" y="1248883"/>
            <a:ext cx="2035833" cy="1008296"/>
          </a:xfrm>
          <a:prstGeom prst="wedgeRoundRectCallout">
            <a:avLst>
              <a:gd name="adj1" fmla="val 259555"/>
              <a:gd name="adj2" fmla="val 27043"/>
              <a:gd name="adj3" fmla="val 16667"/>
            </a:avLst>
          </a:prstGeom>
          <a:ln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accent2"/>
                </a:solidFill>
              </a:rPr>
              <a:t>1° </a:t>
            </a:r>
            <a:r>
              <a:rPr lang="es-PE" sz="1600" dirty="0" smtClean="0"/>
              <a:t>Seleccionar la opción REGISTRO DE FICHA TÉCNICA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08116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57" y="453629"/>
            <a:ext cx="2379064" cy="3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512028" y="477122"/>
            <a:ext cx="481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FICHA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TÉCNICA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01" y="1095633"/>
            <a:ext cx="7628238" cy="37683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5" y="1095634"/>
            <a:ext cx="8316097" cy="42993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362803" y="4611686"/>
            <a:ext cx="2233499" cy="1920156"/>
          </a:xfrm>
          <a:prstGeom prst="rect">
            <a:avLst/>
          </a:prstGeom>
        </p:spPr>
      </p:pic>
      <p:sp>
        <p:nvSpPr>
          <p:cNvPr id="8" name="Llamada rectangular redondeada 7"/>
          <p:cNvSpPr/>
          <p:nvPr/>
        </p:nvSpPr>
        <p:spPr>
          <a:xfrm>
            <a:off x="3008733" y="5637810"/>
            <a:ext cx="8331200" cy="538480"/>
          </a:xfrm>
          <a:prstGeom prst="wedgeRoundRectCallout">
            <a:avLst>
              <a:gd name="adj1" fmla="val -13414"/>
              <a:gd name="adj2" fmla="val -839839"/>
              <a:gd name="adj3" fmla="val 16667"/>
            </a:avLst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3° </a:t>
            </a:r>
            <a:r>
              <a:rPr lang="es-PE" sz="1600" dirty="0" smtClean="0"/>
              <a:t>Al finalizar dar clic en ENVIAR PARA APROBACION presentar el expediente correspondiente para su verificación.</a:t>
            </a:r>
            <a:endParaRPr lang="es-PE" sz="1600" dirty="0"/>
          </a:p>
        </p:txBody>
      </p:sp>
      <p:sp>
        <p:nvSpPr>
          <p:cNvPr id="6" name="Llamada rectangular redondeada 5"/>
          <p:cNvSpPr/>
          <p:nvPr/>
        </p:nvSpPr>
        <p:spPr>
          <a:xfrm>
            <a:off x="9089417" y="1437824"/>
            <a:ext cx="2565304" cy="1605280"/>
          </a:xfrm>
          <a:prstGeom prst="wedgeRoundRectCallout">
            <a:avLst>
              <a:gd name="adj1" fmla="val -205255"/>
              <a:gd name="adj2" fmla="val -53289"/>
              <a:gd name="adj3" fmla="val 16667"/>
            </a:avLst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accent2"/>
                </a:solidFill>
              </a:rPr>
              <a:t>1° </a:t>
            </a:r>
            <a:r>
              <a:rPr lang="es-PE" sz="1600" dirty="0" smtClean="0"/>
              <a:t>Se habilitarán las opciones VISTA PREVIA, IMPRIMIR ACTA DE COMPROMISO Y ENVIAR PARA APROBACION.</a:t>
            </a:r>
            <a:endParaRPr lang="es-PE" sz="1600" dirty="0"/>
          </a:p>
        </p:txBody>
      </p:sp>
      <p:sp>
        <p:nvSpPr>
          <p:cNvPr id="7" name="Llamada rectangular redondeada 6"/>
          <p:cNvSpPr/>
          <p:nvPr/>
        </p:nvSpPr>
        <p:spPr>
          <a:xfrm>
            <a:off x="8886549" y="3315419"/>
            <a:ext cx="2565304" cy="1541494"/>
          </a:xfrm>
          <a:prstGeom prst="wedgeRoundRectCallout">
            <a:avLst>
              <a:gd name="adj1" fmla="val -70199"/>
              <a:gd name="adj2" fmla="val -81583"/>
              <a:gd name="adj3" fmla="val 16667"/>
            </a:avLst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accent2"/>
                </a:solidFill>
              </a:rPr>
              <a:t>2° </a:t>
            </a:r>
            <a:r>
              <a:rPr lang="es-PE" sz="1600" dirty="0" smtClean="0"/>
              <a:t>El listado de acciones de Mantenimiento para agregar en cada partida dar clic en los engranajes de lado derecho.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417975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10137" y="2507292"/>
            <a:ext cx="6400992" cy="2226495"/>
            <a:chOff x="1086928" y="2579185"/>
            <a:chExt cx="6007475" cy="122943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l="28112" t="14840" r="26908" b="59707"/>
            <a:stretch/>
          </p:blipFill>
          <p:spPr>
            <a:xfrm>
              <a:off x="1086928" y="2579185"/>
              <a:ext cx="6007475" cy="1229436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1245252" y="3112995"/>
              <a:ext cx="5468444" cy="3914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60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97" y="437003"/>
            <a:ext cx="3065075" cy="42712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27245" t="12866" r="26484" b="63158"/>
          <a:stretch/>
        </p:blipFill>
        <p:spPr>
          <a:xfrm>
            <a:off x="4090666" y="1187685"/>
            <a:ext cx="5246061" cy="1145611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 rotWithShape="1">
          <a:blip r:embed="rId5"/>
          <a:srcRect l="46535" t="20203" r="40614" b="66196"/>
          <a:stretch/>
        </p:blipFill>
        <p:spPr bwMode="auto">
          <a:xfrm>
            <a:off x="4081582" y="4400908"/>
            <a:ext cx="2296159" cy="97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8299111" y="1469612"/>
            <a:ext cx="717172" cy="278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00"/>
          </a:p>
        </p:txBody>
      </p:sp>
      <p:sp>
        <p:nvSpPr>
          <p:cNvPr id="27" name="CuadroTexto 26"/>
          <p:cNvSpPr txBox="1"/>
          <p:nvPr/>
        </p:nvSpPr>
        <p:spPr>
          <a:xfrm>
            <a:off x="919890" y="1367628"/>
            <a:ext cx="2184433" cy="830997"/>
          </a:xfrm>
          <a:prstGeom prst="wedgeRectCallout">
            <a:avLst>
              <a:gd name="adj1" fmla="val 93229"/>
              <a:gd name="adj2" fmla="val -13491"/>
            </a:avLst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1° Se </a:t>
            </a:r>
            <a:r>
              <a:rPr lang="es-PE" sz="1600" b="1" dirty="0">
                <a:solidFill>
                  <a:schemeClr val="accent2"/>
                </a:solidFill>
              </a:rPr>
              <a:t>da clic en Agregar. Una opción a la vez</a:t>
            </a:r>
            <a:r>
              <a:rPr lang="es-PE" sz="1350" dirty="0" smtClean="0"/>
              <a:t>.</a:t>
            </a:r>
            <a:endParaRPr lang="es-PE" sz="135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935333" y="2434072"/>
            <a:ext cx="3254056" cy="1569660"/>
          </a:xfrm>
          <a:prstGeom prst="wedgeRectCallout">
            <a:avLst>
              <a:gd name="adj1" fmla="val -81926"/>
              <a:gd name="adj2" fmla="val 23962"/>
            </a:avLst>
          </a:prstGeom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accent2"/>
                </a:solidFill>
              </a:rPr>
              <a:t>2° </a:t>
            </a:r>
            <a:r>
              <a:rPr lang="es-PE" sz="1600" b="1" dirty="0" smtClean="0">
                <a:solidFill>
                  <a:schemeClr val="accent5">
                    <a:lumMod val="75000"/>
                  </a:schemeClr>
                </a:solidFill>
              </a:rPr>
              <a:t>Se </a:t>
            </a:r>
            <a:r>
              <a:rPr lang="es-PE" sz="1600" b="1" dirty="0">
                <a:solidFill>
                  <a:schemeClr val="accent5">
                    <a:lumMod val="75000"/>
                  </a:schemeClr>
                </a:solidFill>
              </a:rPr>
              <a:t>habilitan las </a:t>
            </a:r>
            <a:r>
              <a:rPr lang="es-PE" sz="1600" b="1" dirty="0" smtClean="0">
                <a:solidFill>
                  <a:schemeClr val="accent5">
                    <a:lumMod val="75000"/>
                  </a:schemeClr>
                </a:solidFill>
              </a:rPr>
              <a:t>celdas. Puede seleccionar la opción AULA, SERVICIOS HIGIENICOS, COCINAS Y COMEDORES, ESPACIOS EXTERIORES, ESPACIOS ADMINISTRATIVOS</a:t>
            </a:r>
            <a:r>
              <a:rPr lang="es-PE" sz="1600" b="1" dirty="0" smtClean="0">
                <a:solidFill>
                  <a:schemeClr val="accent2"/>
                </a:solidFill>
              </a:rPr>
              <a:t>.</a:t>
            </a:r>
            <a:endParaRPr lang="es-PE" sz="1600" b="1" dirty="0">
              <a:solidFill>
                <a:schemeClr val="accent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083" y="4574141"/>
            <a:ext cx="702862" cy="61204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935333" y="4161030"/>
            <a:ext cx="3254056" cy="1323439"/>
            <a:chOff x="7935333" y="4161030"/>
            <a:chExt cx="3254056" cy="1323439"/>
          </a:xfrm>
        </p:grpSpPr>
        <p:sp>
          <p:nvSpPr>
            <p:cNvPr id="19" name="CuadroTexto 18"/>
            <p:cNvSpPr txBox="1"/>
            <p:nvPr/>
          </p:nvSpPr>
          <p:spPr>
            <a:xfrm>
              <a:off x="7935333" y="4161030"/>
              <a:ext cx="3254056" cy="1323439"/>
            </a:xfrm>
            <a:prstGeom prst="wedgeRectCallout">
              <a:avLst>
                <a:gd name="adj1" fmla="val -82238"/>
                <a:gd name="adj2" fmla="val -72209"/>
              </a:avLst>
            </a:prstGeom>
            <a:ln>
              <a:prstDash val="lg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 smtClean="0">
                  <a:solidFill>
                    <a:schemeClr val="accent3"/>
                  </a:solidFill>
                </a:rPr>
                <a:t>3° </a:t>
              </a:r>
              <a:r>
                <a:rPr lang="es-PE" sz="1600" b="1" dirty="0">
                  <a:solidFill>
                    <a:schemeClr val="accent3"/>
                  </a:solidFill>
                </a:rPr>
                <a:t>Al terminar el llenado, se da clic en </a:t>
              </a:r>
              <a:r>
                <a:rPr lang="es-PE" sz="1600" b="1" dirty="0" smtClean="0">
                  <a:solidFill>
                    <a:schemeClr val="accent3"/>
                  </a:solidFill>
                </a:rPr>
                <a:t>el          para Guardar </a:t>
              </a:r>
              <a:r>
                <a:rPr lang="es-PE" sz="1600" b="1" dirty="0">
                  <a:solidFill>
                    <a:schemeClr val="accent3"/>
                  </a:solidFill>
                </a:rPr>
                <a:t>y en Aceptar para dar </a:t>
              </a:r>
              <a:r>
                <a:rPr lang="es-PE" sz="1600" b="1" dirty="0" smtClean="0">
                  <a:solidFill>
                    <a:schemeClr val="accent3"/>
                  </a:solidFill>
                </a:rPr>
                <a:t>conformidad. Para eliminar se da clic       y retorna al primer paso.</a:t>
              </a:r>
              <a:endParaRPr lang="es-PE" sz="1600" b="1" dirty="0">
                <a:solidFill>
                  <a:schemeClr val="accent3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41253" y="4436238"/>
              <a:ext cx="312907" cy="2975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60977" y="4904589"/>
              <a:ext cx="286703" cy="28159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362803" y="4611686"/>
            <a:ext cx="2233499" cy="192015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512028" y="477122"/>
            <a:ext cx="481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FICHA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TÉCNICA</a:t>
            </a:r>
          </a:p>
        </p:txBody>
      </p:sp>
    </p:spTree>
    <p:extLst>
      <p:ext uri="{BB962C8B-B14F-4D97-AF65-F5344CB8AC3E}">
        <p14:creationId xmlns:p14="http://schemas.microsoft.com/office/powerpoint/2010/main" val="1266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657" y="20320"/>
            <a:ext cx="2812663" cy="39195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/>
          <a:srcRect l="26105" t="13796" r="26975" b="58926"/>
          <a:stretch/>
        </p:blipFill>
        <p:spPr bwMode="auto">
          <a:xfrm>
            <a:off x="5331125" y="1038022"/>
            <a:ext cx="4475535" cy="1743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783661" y="1094522"/>
            <a:ext cx="3421364" cy="1154162"/>
            <a:chOff x="7228505" y="1031461"/>
            <a:chExt cx="3421364" cy="1154162"/>
          </a:xfrm>
        </p:grpSpPr>
        <p:sp>
          <p:nvSpPr>
            <p:cNvPr id="12" name="CuadroTexto 11"/>
            <p:cNvSpPr txBox="1"/>
            <p:nvPr/>
          </p:nvSpPr>
          <p:spPr>
            <a:xfrm>
              <a:off x="7228505" y="1031461"/>
              <a:ext cx="3421364" cy="1154162"/>
            </a:xfrm>
            <a:prstGeom prst="wedgeRectCallout">
              <a:avLst>
                <a:gd name="adj1" fmla="val 74520"/>
                <a:gd name="adj2" fmla="val 53660"/>
              </a:avLst>
            </a:prstGeom>
            <a:ln w="38100"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s-PE" sz="2100" dirty="0"/>
                <a:t>	</a:t>
              </a:r>
              <a:r>
                <a:rPr lang="es-PE" sz="1600" b="1" dirty="0">
                  <a:solidFill>
                    <a:schemeClr val="accent2"/>
                  </a:solidFill>
                </a:rPr>
                <a:t>	Si se va a modificar clic en el Lápiz</a:t>
              </a:r>
            </a:p>
            <a:p>
              <a:pPr algn="r"/>
              <a:r>
                <a:rPr lang="es-PE" sz="1600" b="1" dirty="0">
                  <a:solidFill>
                    <a:schemeClr val="accent2"/>
                  </a:solidFill>
                </a:rPr>
                <a:t>			Para borrar clic en el Tachito.</a:t>
              </a:r>
            </a:p>
          </p:txBody>
        </p:sp>
        <p:pic>
          <p:nvPicPr>
            <p:cNvPr id="13" name="Imagen 12"/>
            <p:cNvPicPr/>
            <p:nvPr/>
          </p:nvPicPr>
          <p:blipFill rotWithShape="1">
            <a:blip r:embed="rId3"/>
            <a:srcRect l="67529" t="26878" r="29338" b="64711"/>
            <a:stretch/>
          </p:blipFill>
          <p:spPr bwMode="auto">
            <a:xfrm>
              <a:off x="7453093" y="1072096"/>
              <a:ext cx="644427" cy="9497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Rectángulo 10"/>
          <p:cNvSpPr/>
          <p:nvPr/>
        </p:nvSpPr>
        <p:spPr>
          <a:xfrm>
            <a:off x="9128764" y="1780942"/>
            <a:ext cx="524887" cy="6079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00"/>
          </a:p>
        </p:txBody>
      </p:sp>
      <p:grpSp>
        <p:nvGrpSpPr>
          <p:cNvPr id="4" name="Grupo 3"/>
          <p:cNvGrpSpPr/>
          <p:nvPr/>
        </p:nvGrpSpPr>
        <p:grpSpPr>
          <a:xfrm>
            <a:off x="783661" y="2900000"/>
            <a:ext cx="6490205" cy="2332402"/>
            <a:chOff x="1414462" y="3648641"/>
            <a:chExt cx="6893719" cy="2914650"/>
          </a:xfrm>
        </p:grpSpPr>
        <p:pic>
          <p:nvPicPr>
            <p:cNvPr id="10" name="Imagen 9"/>
            <p:cNvPicPr/>
            <p:nvPr/>
          </p:nvPicPr>
          <p:blipFill rotWithShape="1">
            <a:blip r:embed="rId4"/>
            <a:srcRect l="27516" t="12856" r="27505" b="53909"/>
            <a:stretch/>
          </p:blipFill>
          <p:spPr bwMode="auto">
            <a:xfrm>
              <a:off x="1414462" y="3648641"/>
              <a:ext cx="6893719" cy="2914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Rectángulo 15"/>
            <p:cNvSpPr/>
            <p:nvPr/>
          </p:nvSpPr>
          <p:spPr>
            <a:xfrm>
              <a:off x="7235068" y="4017888"/>
              <a:ext cx="880232" cy="6288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600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512028" y="477122"/>
            <a:ext cx="481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FICHA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TÉCNICA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17632" y="3014852"/>
            <a:ext cx="3786582" cy="1077218"/>
          </a:xfrm>
          <a:prstGeom prst="wedgeRectCallout">
            <a:avLst>
              <a:gd name="adj1" fmla="val -61675"/>
              <a:gd name="adj2" fmla="val -17901"/>
            </a:avLst>
          </a:prstGeom>
          <a:ln w="38100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accent1"/>
                </a:solidFill>
              </a:rPr>
              <a:t>En caso se requiera ingresar más información continuar con la opción AGREGAR, habilitando una línea más para llenar y continuar.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49" y="9874"/>
            <a:ext cx="4668171" cy="650526"/>
          </a:xfrm>
          <a:prstGeom prst="rect">
            <a:avLst/>
          </a:prstGeom>
        </p:spPr>
      </p:pic>
      <p:pic>
        <p:nvPicPr>
          <p:cNvPr id="22" name="Imagen 21"/>
          <p:cNvPicPr/>
          <p:nvPr/>
        </p:nvPicPr>
        <p:blipFill rotWithShape="1">
          <a:blip r:embed="rId3"/>
          <a:srcRect l="41242" t="16304" r="26093" b="63870"/>
          <a:stretch/>
        </p:blipFill>
        <p:spPr bwMode="auto">
          <a:xfrm>
            <a:off x="3312160" y="1270234"/>
            <a:ext cx="3576320" cy="1828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46214" t="64743" r="32670" b="24831"/>
          <a:stretch/>
        </p:blipFill>
        <p:spPr bwMode="auto">
          <a:xfrm>
            <a:off x="1300480" y="3230880"/>
            <a:ext cx="3197371" cy="167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/>
          <a:srcRect l="46214" t="63650" r="30150" b="21300"/>
          <a:stretch/>
        </p:blipFill>
        <p:spPr bwMode="auto">
          <a:xfrm>
            <a:off x="4650808" y="4583292"/>
            <a:ext cx="3469006" cy="145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830321" y="1635760"/>
            <a:ext cx="1463040" cy="1229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6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362803" y="4611686"/>
            <a:ext cx="2233499" cy="192015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12028" y="477122"/>
            <a:ext cx="481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FICHA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TÉCNICA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406641" y="1056313"/>
            <a:ext cx="4058863" cy="2899708"/>
            <a:chOff x="7406641" y="1056313"/>
            <a:chExt cx="4058863" cy="2899708"/>
          </a:xfrm>
        </p:grpSpPr>
        <p:sp>
          <p:nvSpPr>
            <p:cNvPr id="10" name="CuadroTexto 9"/>
            <p:cNvSpPr txBox="1"/>
            <p:nvPr/>
          </p:nvSpPr>
          <p:spPr>
            <a:xfrm>
              <a:off x="7406641" y="1056313"/>
              <a:ext cx="4058863" cy="2899708"/>
            </a:xfrm>
            <a:prstGeom prst="wedgeEllipseCallout">
              <a:avLst>
                <a:gd name="adj1" fmla="val -80909"/>
                <a:gd name="adj2" fmla="val 56930"/>
              </a:avLst>
            </a:prstGeom>
            <a:ln w="38100">
              <a:prstDash val="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>
                  <a:solidFill>
                    <a:schemeClr val="accent5">
                      <a:lumMod val="50000"/>
                    </a:schemeClr>
                  </a:solidFill>
                </a:rPr>
                <a:t>Para concluir deberá dar clic en       </a:t>
              </a:r>
              <a:r>
                <a:rPr lang="es-PE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 aparecerá </a:t>
              </a:r>
              <a:r>
                <a:rPr lang="es-PE" sz="1600" b="1" dirty="0">
                  <a:solidFill>
                    <a:schemeClr val="accent5">
                      <a:lumMod val="50000"/>
                    </a:schemeClr>
                  </a:solidFill>
                </a:rPr>
                <a:t>el mensaje de seguro de guardar nuevo ítem y debe ACEPTAR para dar conformidad. Repita los pasos para el registro de otras acciones de </a:t>
              </a:r>
              <a:r>
                <a:rPr lang="es-PE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Mantenimiento.</a:t>
              </a:r>
            </a:p>
            <a:p>
              <a:pPr algn="ctr"/>
              <a:r>
                <a:rPr lang="es-PE" sz="1600" b="1" dirty="0" smtClean="0">
                  <a:solidFill>
                    <a:schemeClr val="accent5">
                      <a:lumMod val="50000"/>
                    </a:schemeClr>
                  </a:solidFill>
                </a:rPr>
                <a:t>Para Salir presione </a:t>
              </a:r>
              <a:endParaRPr lang="es-PE" sz="16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0294605" y="3230880"/>
              <a:ext cx="272239" cy="27076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3197" y="1738758"/>
              <a:ext cx="312907" cy="2975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578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05" y="477122"/>
            <a:ext cx="2766490" cy="38552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12028" y="477122"/>
            <a:ext cx="481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FICHA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TÉCNICA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46099" t="34161" r="23737" b="55300"/>
          <a:stretch/>
        </p:blipFill>
        <p:spPr>
          <a:xfrm>
            <a:off x="1869609" y="4373786"/>
            <a:ext cx="7747625" cy="112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Llamada rectangular redondeada 1"/>
          <p:cNvSpPr/>
          <p:nvPr/>
        </p:nvSpPr>
        <p:spPr>
          <a:xfrm>
            <a:off x="8689634" y="1642129"/>
            <a:ext cx="2958861" cy="1880558"/>
          </a:xfrm>
          <a:prstGeom prst="wedgeRoundRectCallout">
            <a:avLst>
              <a:gd name="adj1" fmla="val -61066"/>
              <a:gd name="adj2" fmla="val 105619"/>
              <a:gd name="adj3" fmla="val 16667"/>
            </a:avLst>
          </a:prstGeom>
          <a:ln w="38100"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Al finalizar el registro de la Ficha Técnica se debe Enviar para Aprobación de DRE/UGEL asimismo presentar el expediente que sustenta.</a:t>
            </a:r>
            <a:endParaRPr lang="es-PE" dirty="0"/>
          </a:p>
        </p:txBody>
      </p:sp>
      <p:sp>
        <p:nvSpPr>
          <p:cNvPr id="3" name="Llamada rectangular redondeada 2"/>
          <p:cNvSpPr/>
          <p:nvPr/>
        </p:nvSpPr>
        <p:spPr>
          <a:xfrm>
            <a:off x="862641" y="1642130"/>
            <a:ext cx="3209027" cy="1927907"/>
          </a:xfrm>
          <a:prstGeom prst="wedgeRoundRectCallout">
            <a:avLst>
              <a:gd name="adj1" fmla="val 13038"/>
              <a:gd name="adj2" fmla="val 104113"/>
              <a:gd name="adj3" fmla="val 16667"/>
            </a:avLst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La Vista Previa sirve para ser impresa y agregada al Expediente que se presenta en DRE/UGEL</a:t>
            </a:r>
            <a:endParaRPr lang="es-PE" dirty="0"/>
          </a:p>
        </p:txBody>
      </p:sp>
      <p:sp>
        <p:nvSpPr>
          <p:cNvPr id="22" name="Llamada rectangular redondeada 21"/>
          <p:cNvSpPr/>
          <p:nvPr/>
        </p:nvSpPr>
        <p:spPr>
          <a:xfrm>
            <a:off x="4776137" y="1642129"/>
            <a:ext cx="3209027" cy="1927907"/>
          </a:xfrm>
          <a:prstGeom prst="wedgeRoundRectCallout">
            <a:avLst>
              <a:gd name="adj1" fmla="val -22446"/>
              <a:gd name="adj2" fmla="val 103218"/>
              <a:gd name="adj3" fmla="val 16667"/>
            </a:avLst>
          </a:prstGeom>
          <a:ln w="3810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El Acta de Compromiso debe ser impresa y debidamente firmada, además anexada al Expediente que se presenta en DRE/UGEL</a:t>
            </a:r>
            <a:endParaRPr lang="es-PE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20" y="437067"/>
            <a:ext cx="2838594" cy="395568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/>
          <a:srcRect l="32981" t="6584" r="21538" b="10898"/>
          <a:stretch/>
        </p:blipFill>
        <p:spPr bwMode="auto">
          <a:xfrm>
            <a:off x="4823669" y="1160438"/>
            <a:ext cx="6684590" cy="494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362803" y="4611686"/>
            <a:ext cx="2233499" cy="192015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2028" y="477122"/>
            <a:ext cx="481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FICHA </a:t>
            </a:r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TÉCNICA</a:t>
            </a:r>
          </a:p>
        </p:txBody>
      </p:sp>
      <p:sp>
        <p:nvSpPr>
          <p:cNvPr id="11" name="Marcador de texto 4"/>
          <p:cNvSpPr txBox="1">
            <a:spLocks/>
          </p:cNvSpPr>
          <p:nvPr/>
        </p:nvSpPr>
        <p:spPr>
          <a:xfrm>
            <a:off x="880561" y="1253789"/>
            <a:ext cx="3431481" cy="3357897"/>
          </a:xfrm>
          <a:prstGeom prst="frame">
            <a:avLst>
              <a:gd name="adj1" fmla="val 4011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lang="es-PE" sz="2000" b="1" dirty="0" smtClean="0">
                <a:solidFill>
                  <a:srgbClr val="FF0000"/>
                </a:solidFill>
              </a:rPr>
              <a:t>IMPORTANTE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s-PE" sz="1600" dirty="0">
                <a:solidFill>
                  <a:srgbClr val="FF0000"/>
                </a:solidFill>
              </a:rPr>
              <a:t>El Sistema solo permitirá el registro de fechas del Plazo del Programa, cualquier fecha posterior no permitirá ser registrada.</a:t>
            </a:r>
            <a:endParaRPr lang="es-PE" sz="1600" dirty="0">
              <a:solidFill>
                <a:schemeClr val="tx1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s-PE" sz="1600" dirty="0" smtClean="0">
                <a:solidFill>
                  <a:srgbClr val="FF0000"/>
                </a:solidFill>
              </a:rPr>
              <a:t>Cuando </a:t>
            </a:r>
            <a:r>
              <a:rPr lang="es-PE" sz="1600" dirty="0">
                <a:solidFill>
                  <a:srgbClr val="FF0000"/>
                </a:solidFill>
              </a:rPr>
              <a:t>se envía la Ficha Técnica para verificación, ya no se puede realizar modificaciones</a:t>
            </a:r>
            <a:r>
              <a:rPr lang="es-PE" sz="1600" dirty="0" smtClean="0">
                <a:solidFill>
                  <a:srgbClr val="FF0000"/>
                </a:solidFill>
              </a:rPr>
              <a:t>. Se debe coordinar con el Especialista de DRE/UGEL  para ser habilitada para correcciones si se deseara.</a:t>
            </a:r>
            <a:endParaRPr lang="es-P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5037" y="147805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20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El docente debe contar con un correo personal activo, al cual acceda sin inconveniente, para poder realizar la validación de sus datos y generar su contraseña de acceso</a:t>
            </a:r>
            <a:endParaRPr lang="es-PE" sz="2000" u="sng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1037" y="627492"/>
            <a:ext cx="4198286" cy="46340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61873" y="336980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sz="20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No es necesario que el docente este registrado en </a:t>
            </a:r>
            <a:r>
              <a:rPr lang="es-PE" sz="2000" b="1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Perueduca</a:t>
            </a:r>
            <a:r>
              <a:rPr lang="es-PE" sz="20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porque el Wasichay ya no esta enlazado con esta pagina.</a:t>
            </a:r>
            <a:endParaRPr lang="es-PE" sz="2000" u="sng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06210" y="821942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IMPORTANTE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37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6600" dirty="0" smtClean="0"/>
              <a:t>Registro de declaración de gastos</a:t>
            </a:r>
            <a:endParaRPr lang="es-PE" sz="6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Perfil Director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544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87482" y="1720427"/>
            <a:ext cx="3085626" cy="2554545"/>
          </a:xfrm>
          <a:prstGeom prst="round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Stag Book" panose="02000503060000020004" pitchFamily="50" charset="0"/>
              </a:rPr>
              <a:t>Aparecerán </a:t>
            </a:r>
            <a:r>
              <a:rPr lang="es-MX" sz="2000" dirty="0">
                <a:latin typeface="Stag Book" panose="02000503060000020004" pitchFamily="50" charset="0"/>
              </a:rPr>
              <a:t>los datos de la IIEE</a:t>
            </a:r>
            <a:r>
              <a:rPr lang="es-MX" sz="2000" dirty="0" smtClean="0">
                <a:latin typeface="Stag Book" panose="02000503060000020004" pitchFamily="50" charset="0"/>
              </a:rPr>
              <a:t>, deberá llenar los espacios en blanco y </a:t>
            </a:r>
            <a:r>
              <a:rPr lang="es-MX" sz="2000" dirty="0">
                <a:latin typeface="Stag Book" panose="02000503060000020004" pitchFamily="50" charset="0"/>
              </a:rPr>
              <a:t>se procede a dar Guardar para habilitar la Declaración de </a:t>
            </a:r>
            <a:r>
              <a:rPr lang="es-MX" sz="2000" dirty="0" smtClean="0">
                <a:latin typeface="Stag Book" panose="02000503060000020004" pitchFamily="50" charset="0"/>
              </a:rPr>
              <a:t>Gastos.</a:t>
            </a:r>
          </a:p>
          <a:p>
            <a:pPr algn="ctr"/>
            <a:r>
              <a:rPr lang="es-MX" sz="2000" dirty="0" smtClean="0">
                <a:latin typeface="Stag Book" panose="02000503060000020004" pitchFamily="50" charset="0"/>
              </a:rPr>
              <a:t>Aceptar la Declaración de Gastos</a:t>
            </a:r>
            <a:endParaRPr lang="es-PE" sz="2000" dirty="0">
              <a:latin typeface="Stag Book" panose="02000503060000020004" pitchFamily="50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DECLARACION DE GASTOS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83" y="1176418"/>
            <a:ext cx="5755159" cy="372887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666891" y="4654293"/>
            <a:ext cx="3513326" cy="1634364"/>
            <a:chOff x="7293781" y="3219655"/>
            <a:chExt cx="4179082" cy="1680958"/>
          </a:xfrm>
        </p:grpSpPr>
        <p:pic>
          <p:nvPicPr>
            <p:cNvPr id="9" name="Imagen 8"/>
            <p:cNvPicPr/>
            <p:nvPr/>
          </p:nvPicPr>
          <p:blipFill rotWithShape="1">
            <a:blip r:embed="rId5"/>
            <a:srcRect l="35987" t="31265" r="36012" b="52229"/>
            <a:stretch/>
          </p:blipFill>
          <p:spPr bwMode="auto">
            <a:xfrm>
              <a:off x="7293781" y="3219655"/>
              <a:ext cx="4179082" cy="16809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ctángulo 10"/>
            <p:cNvSpPr/>
            <p:nvPr/>
          </p:nvSpPr>
          <p:spPr>
            <a:xfrm>
              <a:off x="8387482" y="4197927"/>
              <a:ext cx="985118" cy="399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600"/>
            </a:p>
          </p:txBody>
        </p:sp>
      </p:grpSp>
    </p:spTree>
    <p:extLst>
      <p:ext uri="{BB962C8B-B14F-4D97-AF65-F5344CB8AC3E}">
        <p14:creationId xmlns:p14="http://schemas.microsoft.com/office/powerpoint/2010/main" val="33489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33843" t="38542" r="22651" b="6796"/>
          <a:stretch/>
        </p:blipFill>
        <p:spPr bwMode="auto">
          <a:xfrm>
            <a:off x="4537276" y="1261641"/>
            <a:ext cx="6872515" cy="465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DECLARACION DE GASTOS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408510" y="4204586"/>
            <a:ext cx="2696998" cy="231863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268903" y="1451454"/>
            <a:ext cx="2854522" cy="2862322"/>
          </a:xfrm>
          <a:prstGeom prst="round1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Stag Book" panose="02000503060000020004" pitchFamily="50" charset="0"/>
              </a:rPr>
              <a:t>Después de Aceptar, </a:t>
            </a:r>
            <a:r>
              <a:rPr lang="es-PE" sz="2000" dirty="0" smtClean="0">
                <a:latin typeface="Stag Book" panose="02000503060000020004" pitchFamily="50" charset="0"/>
              </a:rPr>
              <a:t>figurará la lista de Acciones de Mantenimiento. Los engranajes del lado derecho permite ingresar datos en la acción que se ha trabajado.</a:t>
            </a:r>
            <a:endParaRPr lang="es-PE" sz="2000" dirty="0"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7803055" y="1291604"/>
            <a:ext cx="3661637" cy="3323987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100" dirty="0"/>
              <a:t>Al terminar el llenado se da clic a </a:t>
            </a:r>
            <a:r>
              <a:rPr lang="es-PE" sz="2100" b="1" dirty="0"/>
              <a:t>Vista previa </a:t>
            </a:r>
            <a:r>
              <a:rPr lang="es-PE" sz="2100" dirty="0"/>
              <a:t>y después </a:t>
            </a:r>
            <a:r>
              <a:rPr lang="es-PE" sz="2100" b="1" dirty="0"/>
              <a:t>Enviar verificación</a:t>
            </a:r>
            <a:r>
              <a:rPr lang="es-PE" sz="2100" dirty="0"/>
              <a:t>,  al realizar este paso la Declaración de Gastos es enviada automáticamente al Especialista de la UGEL/DRE para que sea revisado, verificado o rechazado no dando opción a modificar</a:t>
            </a:r>
            <a:r>
              <a:rPr lang="es-PE" sz="2100" dirty="0" smtClean="0"/>
              <a:t>.</a:t>
            </a:r>
            <a:endParaRPr lang="es-PE" sz="2400" b="1" dirty="0">
              <a:latin typeface="Stag Book" panose="02000503060000020004" pitchFamily="50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82917" y="1203033"/>
            <a:ext cx="6601732" cy="4619034"/>
            <a:chOff x="609296" y="1214607"/>
            <a:chExt cx="6601732" cy="4619034"/>
          </a:xfrm>
        </p:grpSpPr>
        <p:pic>
          <p:nvPicPr>
            <p:cNvPr id="7" name="Imagen 6"/>
            <p:cNvPicPr/>
            <p:nvPr/>
          </p:nvPicPr>
          <p:blipFill rotWithShape="1">
            <a:blip r:embed="rId2"/>
            <a:srcRect l="33406" t="33974" r="25362" b="10728"/>
            <a:stretch/>
          </p:blipFill>
          <p:spPr bwMode="auto">
            <a:xfrm>
              <a:off x="609296" y="1214607"/>
              <a:ext cx="6601732" cy="46190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ángulo 8"/>
            <p:cNvSpPr/>
            <p:nvPr/>
          </p:nvSpPr>
          <p:spPr>
            <a:xfrm>
              <a:off x="2396228" y="1303178"/>
              <a:ext cx="3027868" cy="5256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3600"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DECLARACION DE GASTOS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84" y="1207625"/>
            <a:ext cx="5424529" cy="49577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DECLARACION DE GASTOS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43440" y="1326328"/>
            <a:ext cx="3661637" cy="2677656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100" dirty="0" smtClean="0"/>
              <a:t>La Vista Previa se recomienda sea guardada en el formato PDF y ser adjuntado al expediente de Declaración de Gastos presentado en DRE/UGEL. Asimismo validar que cuente con correcta numeración (falla de la web).</a:t>
            </a:r>
            <a:endParaRPr lang="es-PE" sz="2400" b="1" dirty="0">
              <a:latin typeface="Stag Book" panose="02000503060000020004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408510" y="4204586"/>
            <a:ext cx="2696998" cy="23186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5647" r="38355" b="74424"/>
          <a:stretch/>
        </p:blipFill>
        <p:spPr>
          <a:xfrm>
            <a:off x="7646817" y="2566052"/>
            <a:ext cx="2530565" cy="17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-480228" y="989483"/>
            <a:ext cx="97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LOS TRES ESTADOS DE LAS FICHAS TECNICAS Y DECLARACIONES DE GASTO</a:t>
            </a:r>
          </a:p>
          <a:p>
            <a:pPr algn="ctr"/>
            <a:endParaRPr lang="es-PE" sz="2400" b="1" dirty="0">
              <a:latin typeface="Stag Book" panose="02000503060000020004" pitchFamily="50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DECLARACION DE GASTOS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91024982"/>
              </p:ext>
            </p:extLst>
          </p:nvPr>
        </p:nvGraphicFramePr>
        <p:xfrm>
          <a:off x="0" y="1944959"/>
          <a:ext cx="11030673" cy="407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6600" dirty="0" smtClean="0"/>
              <a:t>Registro de devolución de saldo</a:t>
            </a:r>
            <a:endParaRPr lang="es-PE" sz="6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Perfil Director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1873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7211" t="39236" r="36639" b="29901"/>
          <a:stretch/>
        </p:blipFill>
        <p:spPr>
          <a:xfrm>
            <a:off x="4201608" y="4231130"/>
            <a:ext cx="3819647" cy="18750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408511" y="4231130"/>
            <a:ext cx="2696998" cy="231863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DEVOLUCIONES DE SALDO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-721" r="49709" b="721"/>
          <a:stretch/>
        </p:blipFill>
        <p:spPr>
          <a:xfrm>
            <a:off x="5787342" y="1060937"/>
            <a:ext cx="4857329" cy="3026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rchetes 6"/>
          <p:cNvSpPr/>
          <p:nvPr/>
        </p:nvSpPr>
        <p:spPr>
          <a:xfrm>
            <a:off x="544010" y="1261641"/>
            <a:ext cx="4618299" cy="2826229"/>
          </a:xfrm>
          <a:prstGeom prst="bracketPair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Del Menú Principal, acceder a la opción REGISTRO DE DEVOLUCION SALDO, es exclusiva para devoluciones posteriores al cierre del Programa a la cuenta MED PRONIED (00000-860867), los saldos bancarios no deben ser registrados ya que son remitidos por el Banco de la Nación a PRONIED periódicamente. Aparecerá una alerta de solo registrar los abonos a la Cuenta PRONIED. Dar clic en Aceptar.</a:t>
            </a:r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346" y="2449654"/>
            <a:ext cx="3325074" cy="98160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DEVOLUCIONES DE SALDO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sp>
        <p:nvSpPr>
          <p:cNvPr id="3" name="Corchetes 2"/>
          <p:cNvSpPr/>
          <p:nvPr/>
        </p:nvSpPr>
        <p:spPr>
          <a:xfrm>
            <a:off x="7974957" y="1423688"/>
            <a:ext cx="3729256" cy="297681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Este paso es sólo para validar </a:t>
            </a:r>
            <a:r>
              <a:rPr lang="es-PE" dirty="0"/>
              <a:t>los datos registrados, que figure toda la información. Dar Clic en GRABAR</a:t>
            </a:r>
            <a:r>
              <a:rPr lang="es-PE" dirty="0" smtClean="0"/>
              <a:t>.</a:t>
            </a:r>
          </a:p>
          <a:p>
            <a:pPr algn="ctr"/>
            <a:endParaRPr lang="es-PE" dirty="0" smtClean="0"/>
          </a:p>
          <a:p>
            <a:pPr algn="ctr"/>
            <a:endParaRPr lang="es-PE" dirty="0"/>
          </a:p>
          <a:p>
            <a:pPr algn="ctr"/>
            <a:endParaRPr lang="es-PE" dirty="0" smtClean="0"/>
          </a:p>
          <a:p>
            <a:pPr algn="ctr"/>
            <a:endParaRPr lang="es-PE" dirty="0"/>
          </a:p>
          <a:p>
            <a:pPr algn="ctr"/>
            <a:r>
              <a:rPr lang="es-PE" dirty="0" smtClean="0"/>
              <a:t>Posteriormente en ACEPTAR para habilitar la opción de INGRESAR DEVOLUCION.</a:t>
            </a:r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11" y="1099534"/>
            <a:ext cx="65627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408511" y="4231130"/>
            <a:ext cx="2696998" cy="231863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DEVOLUCIONES DE SALDO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sp>
        <p:nvSpPr>
          <p:cNvPr id="2" name="Corchetes 1"/>
          <p:cNvSpPr/>
          <p:nvPr/>
        </p:nvSpPr>
        <p:spPr>
          <a:xfrm>
            <a:off x="706056" y="1307939"/>
            <a:ext cx="3495554" cy="296311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Se habilitará la opción “INGRESAR DEVOLUCIÓN” para el registro de los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</a:rPr>
              <a:t>vouchers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(sin limite de registro) y la de “VISTA PREVIA” para generar un documento en formato PDF e imprimir para adjuntar en Expediente de Declaración de Gastos. </a:t>
            </a:r>
          </a:p>
          <a:p>
            <a:pPr algn="ctr"/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380" y="1083919"/>
            <a:ext cx="6140972" cy="51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9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5644" y="436805"/>
            <a:ext cx="11422505" cy="6171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800" b="1" u="sng" baseline="0" dirty="0" smtClean="0">
                <a:solidFill>
                  <a:srgbClr val="C41212"/>
                </a:solidFill>
              </a:rPr>
              <a:t>Registro de Nuevos </a:t>
            </a:r>
            <a:r>
              <a:rPr lang="es-PE" sz="2800" b="1" u="sng" baseline="0" dirty="0">
                <a:solidFill>
                  <a:srgbClr val="C41212"/>
                </a:solidFill>
              </a:rPr>
              <a:t>Usuarios en el </a:t>
            </a:r>
          </a:p>
          <a:p>
            <a:pPr algn="ctr"/>
            <a:r>
              <a:rPr lang="es-PE" sz="2800" b="1" u="sng" baseline="0" dirty="0">
                <a:solidFill>
                  <a:srgbClr val="C41212"/>
                </a:solidFill>
              </a:rPr>
              <a:t>Sistema Passport- </a:t>
            </a:r>
            <a:r>
              <a:rPr lang="es-PE" sz="2800" b="1" u="sng" baseline="0" dirty="0" err="1">
                <a:solidFill>
                  <a:srgbClr val="C41212"/>
                </a:solidFill>
              </a:rPr>
              <a:t>Wasichay</a:t>
            </a:r>
            <a:endParaRPr lang="es-PE" sz="2800" b="1" u="sng" dirty="0">
              <a:solidFill>
                <a:srgbClr val="C4121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4459" y="1524697"/>
            <a:ext cx="9983449" cy="15778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800" baseline="0" dirty="0" smtClean="0">
                <a:latin typeface="Cambria" panose="02040503050406030204" pitchFamily="18" charset="0"/>
                <a:ea typeface="+mn-ea"/>
                <a:cs typeface="+mn-cs"/>
              </a:rPr>
              <a:t>Para poder realizar el registro de un </a:t>
            </a:r>
            <a:r>
              <a:rPr lang="es-PE" sz="1800" baseline="0" dirty="0" smtClean="0">
                <a:latin typeface="Cambria" panose="02040503050406030204" pitchFamily="18" charset="0"/>
                <a:ea typeface="+mn-ea"/>
                <a:cs typeface="+mn-cs"/>
              </a:rPr>
              <a:t>nuevo usuario </a:t>
            </a:r>
            <a:r>
              <a:rPr lang="es-PE" sz="1800" baseline="0" dirty="0" smtClean="0">
                <a:latin typeface="Cambria" panose="02040503050406030204" pitchFamily="18" charset="0"/>
                <a:ea typeface="+mn-ea"/>
                <a:cs typeface="+mn-cs"/>
              </a:rPr>
              <a:t>al sistema Wasichay es muy importante</a:t>
            </a:r>
            <a:r>
              <a:rPr lang="es-PE" sz="1800" dirty="0" smtClean="0">
                <a:latin typeface="Cambria" panose="02040503050406030204" pitchFamily="18" charset="0"/>
                <a:ea typeface="+mn-ea"/>
                <a:cs typeface="+mn-cs"/>
              </a:rPr>
              <a:t> seguir los siguientes pasos: </a:t>
            </a:r>
            <a:endParaRPr lang="es-PE" sz="1800" baseline="0" dirty="0">
              <a:latin typeface="Cambria" panose="02040503050406030204" pitchFamily="18" charset="0"/>
              <a:ea typeface="+mn-ea"/>
              <a:cs typeface="+mn-cs"/>
            </a:endParaRPr>
          </a:p>
          <a:p>
            <a:pPr algn="just"/>
            <a:endParaRPr lang="es-PE" sz="1800" baseline="0" dirty="0"/>
          </a:p>
        </p:txBody>
      </p:sp>
      <p:sp>
        <p:nvSpPr>
          <p:cNvPr id="7" name="CuadroTexto 7"/>
          <p:cNvSpPr txBox="1"/>
          <p:nvPr/>
        </p:nvSpPr>
        <p:spPr>
          <a:xfrm>
            <a:off x="1606779" y="2313599"/>
            <a:ext cx="5877103" cy="37344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s-PE" sz="1500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1</a:t>
            </a:r>
            <a:r>
              <a:rPr lang="es-PE" sz="1500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Tener los </a:t>
            </a:r>
            <a:r>
              <a:rPr lang="es-PE" sz="1500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datos </a:t>
            </a:r>
            <a:r>
              <a:rPr lang="es-PE" sz="1500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completos del Docente y la </a:t>
            </a:r>
            <a:r>
              <a:rPr lang="es-PE" sz="1500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Institución Educativa. </a:t>
            </a:r>
            <a:r>
              <a:rPr lang="es-PE" sz="1500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Es importante que el docente </a:t>
            </a:r>
            <a:r>
              <a:rPr lang="es-PE" sz="1500" b="1" u="sng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recuerde la contraseña del correo </a:t>
            </a:r>
            <a:r>
              <a:rPr lang="es-PE" sz="1500" b="1" u="sng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electrónico(el correo personal).</a:t>
            </a:r>
            <a:endParaRPr lang="es-PE" sz="1500" b="1" u="sng" baseline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marL="0" indent="0" algn="ctr"/>
            <a:r>
              <a:rPr lang="es-PE" sz="1500" baseline="0" dirty="0">
                <a:solidFill>
                  <a:srgbClr val="C00000"/>
                </a:solidFill>
                <a:latin typeface="Cambria" panose="02040503050406030204" pitchFamily="18" charset="0"/>
              </a:rPr>
              <a:t>CODIGO DE LOCAL: XXXXXX</a:t>
            </a:r>
          </a:p>
          <a:p>
            <a:pPr marL="0" indent="0" algn="ctr"/>
            <a:r>
              <a:rPr lang="es-PE" sz="1500" baseline="0" dirty="0">
                <a:solidFill>
                  <a:srgbClr val="C00000"/>
                </a:solidFill>
                <a:latin typeface="Cambria" panose="02040503050406030204" pitchFamily="18" charset="0"/>
              </a:rPr>
              <a:t>CODIGO MODULAR: XXXXXX</a:t>
            </a:r>
          </a:p>
          <a:p>
            <a:pPr marL="0" indent="0" algn="ctr"/>
            <a:r>
              <a:rPr lang="es-PE" sz="1500" baseline="0" dirty="0">
                <a:solidFill>
                  <a:srgbClr val="C00000"/>
                </a:solidFill>
                <a:latin typeface="Cambria" panose="02040503050406030204" pitchFamily="18" charset="0"/>
              </a:rPr>
              <a:t>NOMBRE DE LA IE: XXXXXX</a:t>
            </a:r>
          </a:p>
          <a:p>
            <a:pPr marL="0" indent="0" algn="ctr"/>
            <a:r>
              <a:rPr lang="es-PE" sz="1500" baseline="0" dirty="0">
                <a:solidFill>
                  <a:srgbClr val="C00000"/>
                </a:solidFill>
                <a:latin typeface="Cambria" panose="02040503050406030204" pitchFamily="18" charset="0"/>
              </a:rPr>
              <a:t>PERIODO: XXXX-X</a:t>
            </a:r>
          </a:p>
          <a:p>
            <a:pPr marL="0" indent="0" algn="ctr"/>
            <a:r>
              <a:rPr lang="es-PE" sz="1500" baseline="0" dirty="0">
                <a:solidFill>
                  <a:srgbClr val="C00000"/>
                </a:solidFill>
                <a:latin typeface="Cambria" panose="02040503050406030204" pitchFamily="18" charset="0"/>
              </a:rPr>
              <a:t>NOMBRE COMPLETO: XXXX</a:t>
            </a:r>
          </a:p>
          <a:p>
            <a:pPr marL="0" indent="0" algn="ctr"/>
            <a:r>
              <a:rPr lang="es-PE" sz="1500" baseline="0" dirty="0">
                <a:solidFill>
                  <a:srgbClr val="C00000"/>
                </a:solidFill>
                <a:latin typeface="Cambria" panose="02040503050406030204" pitchFamily="18" charset="0"/>
              </a:rPr>
              <a:t>DNI: XXXXXXXX</a:t>
            </a:r>
          </a:p>
          <a:p>
            <a:pPr marL="0" indent="0" algn="ctr"/>
            <a:r>
              <a:rPr lang="es-PE" sz="1500" baseline="0" dirty="0">
                <a:solidFill>
                  <a:srgbClr val="C00000"/>
                </a:solidFill>
                <a:latin typeface="Cambria" panose="02040503050406030204" pitchFamily="18" charset="0"/>
              </a:rPr>
              <a:t>CORREO: </a:t>
            </a:r>
            <a:r>
              <a:rPr lang="es-PE" sz="1500" baseline="0" dirty="0" smtClean="0">
                <a:solidFill>
                  <a:srgbClr val="C00000"/>
                </a:solidFill>
                <a:latin typeface="Cambria" panose="02040503050406030204" pitchFamily="18" charset="0"/>
              </a:rPr>
              <a:t>XXXXXXXX@XXX.COM</a:t>
            </a:r>
          </a:p>
          <a:p>
            <a:pPr marL="0" indent="0" algn="ctr"/>
            <a:endParaRPr lang="es-PE" sz="1500" baseline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El especialista de la </a:t>
            </a:r>
            <a:r>
              <a:rPr lang="es-PE" sz="1500" dirty="0" err="1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Ugel</a:t>
            </a:r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 remitirá </a:t>
            </a:r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el </a:t>
            </a:r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correo al  especialista Wasichay solicitando </a:t>
            </a:r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el link  </a:t>
            </a:r>
            <a:r>
              <a:rPr lang="es-PE" sz="15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de activación de </a:t>
            </a:r>
            <a:r>
              <a:rPr lang="es-PE" sz="15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MENSAJERÍA DEL MINISTERIO DE EDUCACION </a:t>
            </a:r>
            <a:r>
              <a:rPr lang="es-PE" sz="15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en el formato Excel indicado.</a:t>
            </a:r>
            <a:endParaRPr lang="es-PE" sz="15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algn="just"/>
            <a:endParaRPr lang="es-PE" sz="1800" baseline="0" dirty="0">
              <a:latin typeface="Cambria" panose="020405030504060302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55" y="1844200"/>
            <a:ext cx="3324026" cy="38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 rotWithShape="1">
          <a:blip r:embed="rId2"/>
          <a:srcRect l="47747" t="26203" r="31724" b="58482"/>
          <a:stretch/>
        </p:blipFill>
        <p:spPr bwMode="auto">
          <a:xfrm>
            <a:off x="2132260" y="4572000"/>
            <a:ext cx="3847185" cy="1154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7408" r="20373"/>
          <a:stretch/>
        </p:blipFill>
        <p:spPr bwMode="auto">
          <a:xfrm>
            <a:off x="7496413" y="2965002"/>
            <a:ext cx="3024034" cy="14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DEVOLUCIONES DE SALDO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sp>
        <p:nvSpPr>
          <p:cNvPr id="20" name="Corchetes 19"/>
          <p:cNvSpPr/>
          <p:nvPr/>
        </p:nvSpPr>
        <p:spPr>
          <a:xfrm>
            <a:off x="6172200" y="1167749"/>
            <a:ext cx="5340387" cy="451653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Deberán ingresar el monto  depositado (número) sin comisiones, el número de documento y la observación (Devolución de saldo, devolución de intereses, etc.). Sin guiones. 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Adjuntar </a:t>
            </a:r>
            <a:r>
              <a:rPr lang="es-PE" b="1" dirty="0" err="1" smtClean="0">
                <a:solidFill>
                  <a:schemeClr val="tx2">
                    <a:lumMod val="50000"/>
                  </a:schemeClr>
                </a:solidFill>
              </a:rPr>
              <a:t>voucher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 en formato </a:t>
            </a:r>
            <a:r>
              <a:rPr lang="es-PE" b="1" dirty="0" err="1" smtClean="0">
                <a:solidFill>
                  <a:schemeClr val="tx2">
                    <a:lumMod val="50000"/>
                  </a:schemeClr>
                </a:solidFill>
              </a:rPr>
              <a:t>jpg</a:t>
            </a:r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s-PE" b="1" dirty="0" err="1" smtClean="0">
                <a:solidFill>
                  <a:schemeClr val="tx2">
                    <a:lumMod val="50000"/>
                  </a:schemeClr>
                </a:solidFill>
              </a:rPr>
              <a:t>jpeg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endParaRPr lang="es-P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P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P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P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P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PE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Dar clic para grabar el documento. El </a:t>
            </a:r>
            <a:r>
              <a:rPr lang="es-PE" b="1" dirty="0" err="1">
                <a:solidFill>
                  <a:schemeClr val="tx2">
                    <a:lumMod val="50000"/>
                  </a:schemeClr>
                </a:solidFill>
              </a:rPr>
              <a:t>Wasichay</a:t>
            </a:r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 indicará que se guardó correctamente la devolución.</a:t>
            </a:r>
          </a:p>
          <a:p>
            <a:pPr algn="ctr"/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 Dar clic para 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aceptar.</a:t>
            </a:r>
            <a:endParaRPr lang="es-PE" dirty="0"/>
          </a:p>
        </p:txBody>
      </p:sp>
      <p:pic>
        <p:nvPicPr>
          <p:cNvPr id="22" name="Imagen 21"/>
          <p:cNvPicPr/>
          <p:nvPr/>
        </p:nvPicPr>
        <p:blipFill rotWithShape="1">
          <a:blip r:embed="rId6"/>
          <a:srcRect l="35325" t="18467" r="22393" b="18799"/>
          <a:stretch/>
        </p:blipFill>
        <p:spPr bwMode="auto">
          <a:xfrm>
            <a:off x="879677" y="1167749"/>
            <a:ext cx="5081286" cy="3404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2987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DEVOLUCIONES DE SALDO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408511" y="4670854"/>
            <a:ext cx="2185517" cy="1878906"/>
          </a:xfrm>
          <a:prstGeom prst="rect">
            <a:avLst/>
          </a:prstGeom>
        </p:spPr>
      </p:pic>
      <p:sp>
        <p:nvSpPr>
          <p:cNvPr id="13" name="Corchetes 12"/>
          <p:cNvSpPr/>
          <p:nvPr/>
        </p:nvSpPr>
        <p:spPr>
          <a:xfrm>
            <a:off x="1144061" y="1148008"/>
            <a:ext cx="3495554" cy="460200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Si hay más devoluciones se podrán seguir ingresando repitiendo los 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pasos anteriormente mencionadas (El estado de la devolución debe estar en OBSERVADO no en verificado). Una </a:t>
            </a:r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vez ingresada 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las devoluciones </a:t>
            </a:r>
            <a:r>
              <a:rPr lang="es-PE" b="1" dirty="0">
                <a:solidFill>
                  <a:schemeClr val="tx2">
                    <a:lumMod val="50000"/>
                  </a:schemeClr>
                </a:solidFill>
              </a:rPr>
              <a:t>se podrá dar vista previa y descargar la 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información para ser presentada en Mesa de Partes de DRE/UGEL.</a:t>
            </a:r>
          </a:p>
          <a:p>
            <a:pPr algn="ctr"/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Terminado de ingresar  el total de la devolución se procede a informar al especialista de </a:t>
            </a:r>
            <a:r>
              <a:rPr lang="es-PE" b="1" dirty="0" err="1" smtClean="0">
                <a:solidFill>
                  <a:schemeClr val="tx2">
                    <a:lumMod val="50000"/>
                  </a:schemeClr>
                </a:solidFill>
              </a:rPr>
              <a:t>ugel</a:t>
            </a:r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 para que lo VERIFIQUE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801" y="1076446"/>
            <a:ext cx="5845999" cy="491402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P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033686" y="1161535"/>
            <a:ext cx="939114" cy="387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5693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806145" y="1194340"/>
            <a:ext cx="7244585" cy="100453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409575" hangingPunct="0"/>
            <a:r>
              <a:rPr lang="es-PE" dirty="0">
                <a:solidFill>
                  <a:schemeClr val="accent5">
                    <a:lumMod val="75000"/>
                  </a:schemeClr>
                </a:solidFill>
                <a:sym typeface="Gill Sans"/>
              </a:rPr>
              <a:t>Deberá remitir la información a su 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sym typeface="Gill Sans"/>
              </a:rPr>
              <a:t>Especialista DRE/UGEL quien remitirá a UGM </a:t>
            </a:r>
            <a:r>
              <a:rPr lang="es-PE" dirty="0" err="1">
                <a:solidFill>
                  <a:schemeClr val="accent5">
                    <a:lumMod val="75000"/>
                  </a:schemeClr>
                </a:solidFill>
                <a:sym typeface="Gill Sans"/>
              </a:rPr>
              <a:t>Pronied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sym typeface="Gill Sans"/>
              </a:rPr>
              <a:t>. El Formato de Registro de </a:t>
            </a:r>
            <a:r>
              <a:rPr lang="es-PE" dirty="0" err="1" smtClean="0">
                <a:solidFill>
                  <a:schemeClr val="accent5">
                    <a:lumMod val="75000"/>
                  </a:schemeClr>
                </a:solidFill>
                <a:sym typeface="Gill Sans"/>
              </a:rPr>
              <a:t>Vouchers</a:t>
            </a:r>
            <a:r>
              <a:rPr lang="es-PE" dirty="0" smtClean="0">
                <a:solidFill>
                  <a:schemeClr val="accent5">
                    <a:lumMod val="75000"/>
                  </a:schemeClr>
                </a:solidFill>
                <a:sym typeface="Gill Sans"/>
              </a:rPr>
              <a:t> puede ser facilitado por el Especialista DRE/UGEL.</a:t>
            </a:r>
            <a:endParaRPr lang="es-PE" dirty="0">
              <a:solidFill>
                <a:schemeClr val="accent5">
                  <a:lumMod val="75000"/>
                </a:schemeClr>
              </a:solidFill>
              <a:sym typeface="Gill San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8511" y="444378"/>
            <a:ext cx="6551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u="sng" dirty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REGISTRO </a:t>
            </a:r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 DEVOLUCIONES DE SALDO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82" y="463462"/>
            <a:ext cx="3316731" cy="462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633874" y="4654293"/>
            <a:ext cx="2070340" cy="17942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061" y="2487168"/>
            <a:ext cx="6356755" cy="37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967218"/>
          </a:xfrm>
        </p:spPr>
        <p:txBody>
          <a:bodyPr/>
          <a:lstStyle/>
          <a:p>
            <a:r>
              <a:rPr lang="es-PE" sz="6000" dirty="0" smtClean="0"/>
              <a:t>Mensajes </a:t>
            </a:r>
            <a:r>
              <a:rPr lang="es-PE" sz="6000" dirty="0" smtClean="0"/>
              <a:t>de error del sistema </a:t>
            </a:r>
            <a:r>
              <a:rPr lang="es-PE" sz="6000" dirty="0" err="1" smtClean="0"/>
              <a:t>wasichay</a:t>
            </a:r>
            <a:endParaRPr lang="es-PE" sz="6000" dirty="0"/>
          </a:p>
        </p:txBody>
      </p:sp>
    </p:spTree>
    <p:extLst>
      <p:ext uri="{BB962C8B-B14F-4D97-AF65-F5344CB8AC3E}">
        <p14:creationId xmlns:p14="http://schemas.microsoft.com/office/powerpoint/2010/main" val="31915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9498" t="39836" b="45621"/>
          <a:stretch/>
        </p:blipFill>
        <p:spPr>
          <a:xfrm>
            <a:off x="579947" y="4017818"/>
            <a:ext cx="5424246" cy="2262909"/>
          </a:xfrm>
          <a:prstGeom prst="rect">
            <a:avLst/>
          </a:prstGeom>
        </p:spPr>
      </p:pic>
      <p:pic>
        <p:nvPicPr>
          <p:cNvPr id="1026" name="Picture 2" descr="Imágenes integrada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12" y="1421106"/>
            <a:ext cx="4712706" cy="233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94478" y="611248"/>
            <a:ext cx="9710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000" b="1" u="sng" dirty="0">
                <a:solidFill>
                  <a:srgbClr val="C41212"/>
                </a:solidFill>
              </a:rPr>
              <a:t>Mensajes de error al acceder al sistema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2829" y="17203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 smtClean="0">
                <a:solidFill>
                  <a:sysClr val="windowText" lastClr="000000"/>
                </a:solidFill>
              </a:rPr>
              <a:t>1.Al acceder al link de activación sale el </a:t>
            </a:r>
            <a:r>
              <a:rPr lang="es-PE" dirty="0" smtClean="0">
                <a:solidFill>
                  <a:sysClr val="windowText" lastClr="000000"/>
                </a:solidFill>
              </a:rPr>
              <a:t>mensaje </a:t>
            </a:r>
            <a:r>
              <a:rPr lang="es-PE" b="1" dirty="0" smtClean="0">
                <a:solidFill>
                  <a:srgbClr val="FF0000"/>
                </a:solidFill>
              </a:rPr>
              <a:t>NO </a:t>
            </a:r>
            <a:r>
              <a:rPr lang="es-PE" b="1" dirty="0" smtClean="0">
                <a:solidFill>
                  <a:srgbClr val="FF0000"/>
                </a:solidFill>
              </a:rPr>
              <a:t>AUTORIZADO</a:t>
            </a:r>
            <a:r>
              <a:rPr lang="es-PE" dirty="0" smtClean="0">
                <a:solidFill>
                  <a:sysClr val="windowText" lastClr="000000"/>
                </a:solidFill>
              </a:rPr>
              <a:t>: esto se debe porque el </a:t>
            </a:r>
            <a:r>
              <a:rPr lang="es-PE" dirty="0" smtClean="0">
                <a:solidFill>
                  <a:sysClr val="windowText" lastClr="000000"/>
                </a:solidFill>
              </a:rPr>
              <a:t>link que se remite solo tiene una duración de 48 horas después de ese tiempo se </a:t>
            </a:r>
            <a:r>
              <a:rPr lang="es-PE" dirty="0" smtClean="0">
                <a:solidFill>
                  <a:sysClr val="windowText" lastClr="000000"/>
                </a:solidFill>
              </a:rPr>
              <a:t>desactiva automáticamente y se tendría que pedir nuevamente el link. También </a:t>
            </a:r>
            <a:r>
              <a:rPr lang="es-PE" dirty="0" smtClean="0">
                <a:solidFill>
                  <a:sysClr val="windowText" lastClr="000000"/>
                </a:solidFill>
              </a:rPr>
              <a:t>sale cuando ya se </a:t>
            </a:r>
            <a:r>
              <a:rPr lang="es-PE" dirty="0" smtClean="0">
                <a:solidFill>
                  <a:sysClr val="windowText" lastClr="000000"/>
                </a:solidFill>
              </a:rPr>
              <a:t>utilizo el link y se realizo </a:t>
            </a:r>
            <a:r>
              <a:rPr lang="es-PE" dirty="0" smtClean="0">
                <a:solidFill>
                  <a:sysClr val="windowText" lastClr="000000"/>
                </a:solidFill>
              </a:rPr>
              <a:t>la </a:t>
            </a:r>
            <a:r>
              <a:rPr lang="es-PE" dirty="0" smtClean="0">
                <a:solidFill>
                  <a:sysClr val="windowText" lastClr="000000"/>
                </a:solidFill>
              </a:rPr>
              <a:t>validación. </a:t>
            </a:r>
            <a:r>
              <a:rPr lang="es-PE" b="1" dirty="0" smtClean="0">
                <a:solidFill>
                  <a:sysClr val="windowText" lastClr="000000"/>
                </a:solidFill>
              </a:rPr>
              <a:t>EL LINK SOLO SE UTILIZA PARA LA VALIDACION DE DATOS</a:t>
            </a:r>
            <a:r>
              <a:rPr lang="es-PE" dirty="0" smtClean="0">
                <a:solidFill>
                  <a:sysClr val="windowText" lastClr="000000"/>
                </a:solidFill>
              </a:rPr>
              <a:t>.</a:t>
            </a:r>
            <a:endParaRPr lang="es-PE" dirty="0">
              <a:solidFill>
                <a:sysClr val="windowText" lastClr="0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34699" y="4308961"/>
            <a:ext cx="4921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dirty="0" smtClean="0">
                <a:solidFill>
                  <a:sysClr val="windowText" lastClr="000000"/>
                </a:solidFill>
              </a:rPr>
              <a:t>2. </a:t>
            </a:r>
            <a:r>
              <a:rPr lang="es-PE" dirty="0">
                <a:solidFill>
                  <a:sysClr val="windowText" lastClr="000000"/>
                </a:solidFill>
              </a:rPr>
              <a:t>El </a:t>
            </a:r>
            <a:r>
              <a:rPr lang="es-PE" dirty="0" smtClean="0">
                <a:solidFill>
                  <a:sysClr val="windowText" lastClr="000000"/>
                </a:solidFill>
              </a:rPr>
              <a:t>usuario no presenta periodo, se tiene que activar la IIEE de este año, se tiene que comunicar al </a:t>
            </a:r>
            <a:r>
              <a:rPr lang="es-PE" dirty="0" err="1" smtClean="0">
                <a:solidFill>
                  <a:sysClr val="windowText" lastClr="000000"/>
                </a:solidFill>
              </a:rPr>
              <a:t>Call</a:t>
            </a:r>
            <a:r>
              <a:rPr lang="es-PE" dirty="0" smtClean="0">
                <a:solidFill>
                  <a:sysClr val="windowText" lastClr="000000"/>
                </a:solidFill>
              </a:rPr>
              <a:t> Center para solicitar la activación de la IIEE correspondiente al presente año.</a:t>
            </a:r>
            <a:endParaRPr lang="es-PE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9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68795" y="4376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b="1" u="sng" dirty="0" smtClean="0">
                <a:solidFill>
                  <a:srgbClr val="C41212"/>
                </a:solidFill>
              </a:rPr>
              <a:t>MENSAJES DEL SISTEMA</a:t>
            </a:r>
            <a:endParaRPr lang="es-PE" b="1" u="sng" dirty="0">
              <a:solidFill>
                <a:srgbClr val="C4121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53641" y="1508251"/>
            <a:ext cx="582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/>
              <a:t>Cuando sale </a:t>
            </a:r>
            <a:r>
              <a:rPr lang="es-PE" dirty="0" smtClean="0">
                <a:solidFill>
                  <a:srgbClr val="FF0000"/>
                </a:solidFill>
              </a:rPr>
              <a:t>AUTH_040 y AUTH_120 </a:t>
            </a:r>
            <a:r>
              <a:rPr lang="es-PE" dirty="0" smtClean="0"/>
              <a:t>es por que la contraseña ingresada es incorrecta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1071277" y="707839"/>
            <a:ext cx="9027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err="1" smtClean="0">
                <a:solidFill>
                  <a:srgbClr val="FF0000"/>
                </a:solidFill>
              </a:rPr>
              <a:t>Wasichay</a:t>
            </a:r>
            <a:r>
              <a:rPr lang="es-PE" dirty="0" smtClean="0">
                <a:solidFill>
                  <a:srgbClr val="FF0000"/>
                </a:solidFill>
              </a:rPr>
              <a:t> </a:t>
            </a:r>
            <a:r>
              <a:rPr lang="es-PE" dirty="0" smtClean="0"/>
              <a:t>les informa de los mensajes mas comunes al tratar de acceder al sistema </a:t>
            </a:r>
            <a:r>
              <a:rPr lang="es-PE" dirty="0" smtClean="0">
                <a:solidFill>
                  <a:srgbClr val="FF0000"/>
                </a:solidFill>
              </a:rPr>
              <a:t>:</a:t>
            </a:r>
            <a:endParaRPr lang="es-P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34" y="1176326"/>
            <a:ext cx="3239553" cy="15555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34" y="2792153"/>
            <a:ext cx="3239553" cy="1724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34" y="4576431"/>
            <a:ext cx="3239553" cy="16668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253641" y="3159828"/>
            <a:ext cx="5071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/>
              <a:t>Cuando sale </a:t>
            </a:r>
            <a:r>
              <a:rPr lang="es-PE" dirty="0" smtClean="0">
                <a:solidFill>
                  <a:srgbClr val="FF0000"/>
                </a:solidFill>
              </a:rPr>
              <a:t>AUTH_030 </a:t>
            </a:r>
            <a:r>
              <a:rPr lang="es-PE" dirty="0" smtClean="0"/>
              <a:t>es por que el usuario ingresado es incorrecto</a:t>
            </a:r>
            <a:endParaRPr lang="es-PE" dirty="0"/>
          </a:p>
        </p:txBody>
      </p:sp>
      <p:sp>
        <p:nvSpPr>
          <p:cNvPr id="12" name="Rectángulo 11"/>
          <p:cNvSpPr/>
          <p:nvPr/>
        </p:nvSpPr>
        <p:spPr>
          <a:xfrm>
            <a:off x="4352543" y="4981307"/>
            <a:ext cx="5071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/>
              <a:t>Cuando sale </a:t>
            </a:r>
            <a:r>
              <a:rPr lang="es-PE" dirty="0" smtClean="0">
                <a:solidFill>
                  <a:srgbClr val="FF0000"/>
                </a:solidFill>
              </a:rPr>
              <a:t>AUTH_033 </a:t>
            </a:r>
            <a:r>
              <a:rPr lang="es-PE" dirty="0" smtClean="0"/>
              <a:t>es por que el usuario no ha sido aún validado ni la contraseña generada.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3601" t="5360" r="12487" b="1114"/>
          <a:stretch/>
        </p:blipFill>
        <p:spPr>
          <a:xfrm>
            <a:off x="9610028" y="2118036"/>
            <a:ext cx="1627833" cy="3376246"/>
          </a:xfrm>
          <a:prstGeom prst="rect">
            <a:avLst/>
          </a:prstGeom>
          <a:pattFill prst="pct50">
            <a:fgClr>
              <a:schemeClr val="bg2">
                <a:lumMod val="75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  <a:effectLst>
            <a:glow rad="127000">
              <a:schemeClr val="tx1">
                <a:lumMod val="50000"/>
                <a:lumOff val="50000"/>
              </a:schemeClr>
            </a:glow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6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6274" t="32444" r="17178" b="47888"/>
          <a:stretch/>
        </p:blipFill>
        <p:spPr>
          <a:xfrm>
            <a:off x="874306" y="683047"/>
            <a:ext cx="3587525" cy="22468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4723" t="31386" r="16653" b="47230"/>
          <a:stretch/>
        </p:blipFill>
        <p:spPr>
          <a:xfrm>
            <a:off x="7105880" y="2324191"/>
            <a:ext cx="4494881" cy="28757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28759" y="10491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dirty="0" smtClean="0">
                <a:solidFill>
                  <a:sysClr val="windowText" lastClr="000000"/>
                </a:solidFill>
              </a:rPr>
              <a:t>4. NO ES POSIBLE INICIAR SESION, CONTACTE CON SU ADMINISTRADOR: cuando es usuario nuevo y aun no valida su datos en el Sistema Passport .</a:t>
            </a:r>
            <a:endParaRPr lang="es-PE" dirty="0">
              <a:solidFill>
                <a:sysClr val="windowText" lastClr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2952" y="35258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dirty="0">
                <a:solidFill>
                  <a:sysClr val="windowText" lastClr="000000"/>
                </a:solidFill>
              </a:rPr>
              <a:t>5</a:t>
            </a:r>
            <a:r>
              <a:rPr lang="es-PE" dirty="0" smtClean="0">
                <a:solidFill>
                  <a:sysClr val="windowText" lastClr="000000"/>
                </a:solidFill>
              </a:rPr>
              <a:t>. USUARIO Y/O CONTRASEÑA INCORRECTA: cuando el docente esta ingresando una contraseña que no han sido registrados en el sistema Passport y tiene generar una nueva.</a:t>
            </a:r>
            <a:endParaRPr lang="es-PE" dirty="0">
              <a:solidFill>
                <a:sysClr val="windowText" lastClr="0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8759" y="1972469"/>
            <a:ext cx="1696598" cy="1553379"/>
          </a:xfrm>
          <a:prstGeom prst="rect">
            <a:avLst/>
          </a:prstGeom>
        </p:spPr>
      </p:pic>
      <p:sp>
        <p:nvSpPr>
          <p:cNvPr id="8" name="CuadroTexto 15"/>
          <p:cNvSpPr txBox="1"/>
          <p:nvPr/>
        </p:nvSpPr>
        <p:spPr>
          <a:xfrm>
            <a:off x="429658" y="5304936"/>
            <a:ext cx="11171104" cy="11290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2000" baseline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7725" y="1683438"/>
            <a:ext cx="2137381" cy="1854241"/>
          </a:xfrm>
          <a:prstGeom prst="rect">
            <a:avLst/>
          </a:prstGeom>
        </p:spPr>
      </p:pic>
      <p:sp>
        <p:nvSpPr>
          <p:cNvPr id="3" name="CuadroTexto 4"/>
          <p:cNvSpPr txBox="1"/>
          <p:nvPr/>
        </p:nvSpPr>
        <p:spPr>
          <a:xfrm>
            <a:off x="269824" y="298951"/>
            <a:ext cx="11002780" cy="17696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3200" b="1" u="sng" dirty="0">
                <a:solidFill>
                  <a:srgbClr val="C41212"/>
                </a:solidFill>
              </a:rPr>
              <a:t>Cambio</a:t>
            </a:r>
            <a:r>
              <a:rPr lang="es-PE" sz="3200" b="1" u="sng" baseline="0" dirty="0">
                <a:solidFill>
                  <a:srgbClr val="C41212"/>
                </a:solidFill>
              </a:rPr>
              <a:t> de Contraseñas</a:t>
            </a:r>
          </a:p>
          <a:p>
            <a:pPr algn="ctr"/>
            <a:r>
              <a:rPr lang="es-PE" sz="3200" b="1" u="sng" baseline="0" dirty="0">
                <a:solidFill>
                  <a:srgbClr val="C41212"/>
                </a:solidFill>
              </a:rPr>
              <a:t>Sistema Passport</a:t>
            </a:r>
            <a:endParaRPr lang="es-PE" sz="3200" b="1" u="sng" dirty="0">
              <a:solidFill>
                <a:srgbClr val="C41212"/>
              </a:solidFill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464696" y="1183797"/>
            <a:ext cx="11152681" cy="10175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8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PE" sz="18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Wasichay</a:t>
            </a:r>
            <a:r>
              <a:rPr lang="es-PE" sz="18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PE" sz="18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te recuerda que los docentes que ya han validado sus accesos pueden realizar el cambio de sus contraseñas</a:t>
            </a:r>
            <a:endParaRPr lang="es-PE" sz="1800" baseline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PE" sz="1800" baseline="0" dirty="0"/>
          </a:p>
        </p:txBody>
      </p:sp>
      <p:sp>
        <p:nvSpPr>
          <p:cNvPr id="7" name="CuadroTexto 7"/>
          <p:cNvSpPr txBox="1"/>
          <p:nvPr/>
        </p:nvSpPr>
        <p:spPr>
          <a:xfrm>
            <a:off x="914399" y="1888761"/>
            <a:ext cx="10702978" cy="73901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800" baseline="0" dirty="0">
                <a:solidFill>
                  <a:srgbClr val="FF0000"/>
                </a:solidFill>
              </a:rPr>
              <a:t>Pasos a Seguir:</a:t>
            </a:r>
          </a:p>
          <a:p>
            <a:pPr algn="l"/>
            <a:r>
              <a:rPr lang="es-PE" sz="1800" baseline="0" dirty="0">
                <a:solidFill>
                  <a:sysClr val="windowText" lastClr="000000"/>
                </a:solidFill>
              </a:rPr>
              <a:t>1. ingresar a la </a:t>
            </a:r>
            <a:r>
              <a:rPr lang="es-PE" sz="1800" baseline="0" dirty="0" smtClean="0">
                <a:solidFill>
                  <a:sysClr val="windowText" lastClr="000000"/>
                </a:solidFill>
              </a:rPr>
              <a:t>opción: </a:t>
            </a:r>
            <a:r>
              <a:rPr lang="es-PE" sz="1800" b="1" baseline="0" dirty="0">
                <a:solidFill>
                  <a:sysClr val="windowText" lastClr="000000"/>
                </a:solidFill>
              </a:rPr>
              <a:t>¿HAS OLVIDADO CONTRASEÑA?</a:t>
            </a:r>
          </a:p>
          <a:p>
            <a:pPr algn="l"/>
            <a:r>
              <a:rPr lang="es-PE" sz="1800" baseline="0" dirty="0">
                <a:solidFill>
                  <a:sysClr val="windowText" lastClr="000000"/>
                </a:solidFill>
              </a:rPr>
              <a:t>2. Dar clic.</a:t>
            </a:r>
          </a:p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r"/>
            <a:r>
              <a:rPr lang="es-PE" sz="1800" baseline="0" dirty="0" smtClean="0">
                <a:solidFill>
                  <a:sysClr val="windowText" lastClr="000000"/>
                </a:solidFill>
              </a:rPr>
              <a:t>      </a:t>
            </a:r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r"/>
            <a:r>
              <a:rPr lang="es-PE" sz="1800" baseline="0" dirty="0">
                <a:solidFill>
                  <a:sysClr val="windowText" lastClr="000000"/>
                </a:solidFill>
              </a:rPr>
              <a:t>                                                                                3. Seleccionar el tipo de documento, ingresar el numero y escribir el correo personal con el que se valido el acceso.</a:t>
            </a:r>
          </a:p>
          <a:p>
            <a:pPr algn="ctr"/>
            <a:endParaRPr lang="es-PE" sz="1800" baseline="0" dirty="0" smtClean="0">
              <a:solidFill>
                <a:sysClr val="windowText" lastClr="000000"/>
              </a:solidFill>
            </a:endParaRPr>
          </a:p>
          <a:p>
            <a:pPr algn="ctr"/>
            <a:endParaRPr lang="es-PE" sz="1800" dirty="0">
              <a:solidFill>
                <a:sysClr val="windowText" lastClr="000000"/>
              </a:solidFill>
            </a:endParaRPr>
          </a:p>
          <a:p>
            <a:pPr algn="ctr"/>
            <a:endParaRPr lang="es-PE" sz="1800" baseline="0" dirty="0" smtClean="0">
              <a:solidFill>
                <a:sysClr val="windowText" lastClr="000000"/>
              </a:solidFill>
            </a:endParaRPr>
          </a:p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l"/>
            <a:r>
              <a:rPr lang="es-PE" sz="1800" baseline="0" dirty="0" smtClean="0">
                <a:solidFill>
                  <a:sysClr val="windowText" lastClr="000000"/>
                </a:solidFill>
              </a:rPr>
              <a:t>4. </a:t>
            </a:r>
            <a:r>
              <a:rPr lang="es-PE" sz="1800" baseline="0" dirty="0">
                <a:solidFill>
                  <a:sysClr val="windowText" lastClr="000000"/>
                </a:solidFill>
              </a:rPr>
              <a:t>Dar clic en ENVIAR. Indicará que los datos fueron enviados correctamente.</a:t>
            </a:r>
          </a:p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ctr"/>
            <a:r>
              <a:rPr lang="es-PE" sz="1800" baseline="0" dirty="0">
                <a:solidFill>
                  <a:sysClr val="windowText" lastClr="000000"/>
                </a:solidFill>
              </a:rPr>
              <a:t>	</a:t>
            </a:r>
          </a:p>
          <a:p>
            <a:pPr algn="just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66018" t="20983" r="15977" b="55108"/>
          <a:stretch/>
        </p:blipFill>
        <p:spPr>
          <a:xfrm>
            <a:off x="914398" y="2773606"/>
            <a:ext cx="4781863" cy="17983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45927" t="18821" r="33281" b="59027"/>
          <a:stretch/>
        </p:blipFill>
        <p:spPr>
          <a:xfrm>
            <a:off x="8432953" y="3932686"/>
            <a:ext cx="3162925" cy="22785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51410" t="47913" r="34548" b="45443"/>
          <a:stretch/>
        </p:blipFill>
        <p:spPr>
          <a:xfrm>
            <a:off x="1051531" y="5324164"/>
            <a:ext cx="7060924" cy="9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509" y="4112952"/>
            <a:ext cx="3347887" cy="1421140"/>
          </a:xfrm>
          <a:prstGeom prst="rect">
            <a:avLst/>
          </a:prstGeom>
        </p:spPr>
      </p:pic>
      <p:sp>
        <p:nvSpPr>
          <p:cNvPr id="2" name="CuadroTexto 7"/>
          <p:cNvSpPr txBox="1"/>
          <p:nvPr/>
        </p:nvSpPr>
        <p:spPr>
          <a:xfrm>
            <a:off x="539645" y="494674"/>
            <a:ext cx="11047751" cy="59510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ctr"/>
            <a:endParaRPr lang="es-PE" sz="1800" baseline="0" dirty="0">
              <a:solidFill>
                <a:sysClr val="windowText" lastClr="000000"/>
              </a:solidFill>
            </a:endParaRPr>
          </a:p>
          <a:p>
            <a:pPr algn="l"/>
            <a:r>
              <a:rPr lang="es-PE" sz="2000" baseline="0" dirty="0">
                <a:solidFill>
                  <a:sysClr val="windowText" lastClr="000000"/>
                </a:solidFill>
              </a:rPr>
              <a:t>5. Ingresar a su correo personal y ubicar el siguiente correo: </a:t>
            </a:r>
            <a:r>
              <a:rPr lang="es-PE" sz="2000" b="1" baseline="0" dirty="0">
                <a:solidFill>
                  <a:sysClr val="windowText" lastClr="000000"/>
                </a:solidFill>
              </a:rPr>
              <a:t>RESTAURACION DE CONTRASEÑA </a:t>
            </a:r>
            <a:r>
              <a:rPr lang="es-PE" sz="2000" baseline="0" dirty="0">
                <a:solidFill>
                  <a:sysClr val="windowText" lastClr="000000"/>
                </a:solidFill>
              </a:rPr>
              <a:t>y dar Clic.</a:t>
            </a:r>
          </a:p>
          <a:p>
            <a:pPr algn="just"/>
            <a:r>
              <a:rPr lang="es-PE" sz="1800" baseline="0" dirty="0"/>
              <a:t>                                                                                                        </a:t>
            </a:r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aseline="0" dirty="0" smtClean="0">
                <a:solidFill>
                  <a:sysClr val="windowText" lastClr="000000"/>
                </a:solidFill>
              </a:rPr>
              <a:t>                                                                              </a:t>
            </a:r>
            <a:r>
              <a:rPr lang="es-PE" sz="2000" dirty="0" smtClean="0">
                <a:solidFill>
                  <a:sysClr val="windowText" lastClr="000000"/>
                </a:solidFill>
              </a:rPr>
              <a:t>       </a:t>
            </a:r>
            <a:r>
              <a:rPr lang="es-PE" sz="2000" baseline="0" dirty="0" smtClean="0">
                <a:solidFill>
                  <a:sysClr val="windowText" lastClr="000000"/>
                </a:solidFill>
              </a:rPr>
              <a:t>6</a:t>
            </a:r>
            <a:r>
              <a:rPr lang="es-PE" sz="2000" baseline="0" dirty="0">
                <a:solidFill>
                  <a:sysClr val="windowText" lastClr="000000"/>
                </a:solidFill>
              </a:rPr>
              <a:t>. Confirmar los datos y </a:t>
            </a:r>
            <a:r>
              <a:rPr lang="es-PE" sz="2000" baseline="0" dirty="0" smtClean="0">
                <a:solidFill>
                  <a:sysClr val="windowText" lastClr="000000"/>
                </a:solidFill>
              </a:rPr>
              <a:t>generar la  </a:t>
            </a:r>
            <a:r>
              <a:rPr lang="es-PE" sz="2000" baseline="0" dirty="0">
                <a:solidFill>
                  <a:sysClr val="windowText" lastClr="000000"/>
                </a:solidFill>
              </a:rPr>
              <a:t>nueva contraseña que debe tener numero y </a:t>
            </a:r>
            <a:r>
              <a:rPr lang="es-PE" sz="2000" baseline="0" dirty="0" smtClean="0">
                <a:solidFill>
                  <a:sysClr val="windowText" lastClr="000000"/>
                </a:solidFill>
              </a:rPr>
              <a:t>letras no menor </a:t>
            </a:r>
            <a:r>
              <a:rPr lang="es-PE" sz="2000" baseline="0" dirty="0">
                <a:solidFill>
                  <a:sysClr val="windowText" lastClr="000000"/>
                </a:solidFill>
              </a:rPr>
              <a:t>de 8 </a:t>
            </a:r>
            <a:r>
              <a:rPr lang="es-PE" sz="2000" baseline="0" dirty="0" smtClean="0">
                <a:solidFill>
                  <a:sysClr val="windowText" lastClr="000000"/>
                </a:solidFill>
              </a:rPr>
              <a:t>dígitos </a:t>
            </a:r>
            <a:r>
              <a:rPr lang="es-PE" sz="2000" baseline="0" dirty="0">
                <a:solidFill>
                  <a:sysClr val="windowText" lastClr="000000"/>
                </a:solidFill>
              </a:rPr>
              <a:t>y se da clic en </a:t>
            </a:r>
            <a:r>
              <a:rPr lang="es-PE" sz="2000" b="1" baseline="0" dirty="0">
                <a:solidFill>
                  <a:sysClr val="windowText" lastClr="000000"/>
                </a:solidFill>
              </a:rPr>
              <a:t>GRABAR</a:t>
            </a:r>
            <a:r>
              <a:rPr lang="es-PE" sz="2000" baseline="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s-PE" sz="20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1800" baseline="0" dirty="0"/>
          </a:p>
          <a:p>
            <a:pPr algn="just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234" t="19326" r="70709" b="73427"/>
          <a:stretch/>
        </p:blipFill>
        <p:spPr>
          <a:xfrm>
            <a:off x="713797" y="2072085"/>
            <a:ext cx="4517770" cy="17772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2274" t="20937" r="16090" b="57926"/>
          <a:stretch/>
        </p:blipFill>
        <p:spPr>
          <a:xfrm>
            <a:off x="5341576" y="1681459"/>
            <a:ext cx="6419972" cy="17887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6237" t="16105" r="36698" b="53699"/>
          <a:stretch/>
        </p:blipFill>
        <p:spPr>
          <a:xfrm>
            <a:off x="713797" y="4452078"/>
            <a:ext cx="6256629" cy="17238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60130" t="45698" r="24922" b="46853"/>
          <a:stretch/>
        </p:blipFill>
        <p:spPr>
          <a:xfrm>
            <a:off x="7751186" y="5409806"/>
            <a:ext cx="3884944" cy="7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76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7"/>
          <p:cNvSpPr txBox="1"/>
          <p:nvPr/>
        </p:nvSpPr>
        <p:spPr>
          <a:xfrm>
            <a:off x="589159" y="831956"/>
            <a:ext cx="10867870" cy="60260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1800" baseline="0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800" baseline="0" dirty="0" smtClean="0">
                <a:solidFill>
                  <a:sysClr val="windowText" lastClr="000000"/>
                </a:solidFill>
              </a:rPr>
              <a:t>                                                                     </a:t>
            </a:r>
            <a:endParaRPr lang="es-PE" sz="1800" baseline="0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800" baseline="0" dirty="0" smtClean="0">
                <a:solidFill>
                  <a:sysClr val="windowText" lastClr="000000"/>
                </a:solidFill>
              </a:rPr>
              <a:t>                                                    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800" dirty="0">
                <a:solidFill>
                  <a:sysClr val="windowText" lastClr="000000"/>
                </a:solidFill>
              </a:rPr>
              <a:t> </a:t>
            </a:r>
            <a:r>
              <a:rPr lang="es-PE" sz="1800" dirty="0" smtClean="0">
                <a:solidFill>
                  <a:sysClr val="windowText" lastClr="000000"/>
                </a:solidFill>
              </a:rPr>
              <a:t>                                                 </a:t>
            </a:r>
            <a:r>
              <a:rPr lang="es-PE" sz="2000" baseline="0" dirty="0" smtClean="0">
                <a:solidFill>
                  <a:sysClr val="windowText" lastClr="000000"/>
                </a:solidFill>
              </a:rPr>
              <a:t>6</a:t>
            </a:r>
            <a:r>
              <a:rPr lang="es-PE" sz="2000" baseline="0" dirty="0">
                <a:solidFill>
                  <a:sysClr val="windowText" lastClr="000000"/>
                </a:solidFill>
              </a:rPr>
              <a:t>. Cerrar la ventana de Sistema Passport que se ha </a:t>
            </a:r>
            <a:r>
              <a:rPr lang="es-PE" sz="2000" baseline="0" dirty="0" err="1" smtClean="0">
                <a:solidFill>
                  <a:sysClr val="windowText" lastClr="000000"/>
                </a:solidFill>
              </a:rPr>
              <a:t>aperturado</a:t>
            </a:r>
            <a:r>
              <a:rPr lang="es-PE" sz="2000" baseline="0" dirty="0" smtClean="0">
                <a:solidFill>
                  <a:sysClr val="windowText" lastClr="000000"/>
                </a:solidFill>
              </a:rPr>
              <a:t> automáticamente </a:t>
            </a:r>
            <a:r>
              <a:rPr lang="es-PE" sz="2000" baseline="0" dirty="0">
                <a:solidFill>
                  <a:sysClr val="windowText" lastClr="000000"/>
                </a:solidFill>
              </a:rPr>
              <a:t>. </a:t>
            </a:r>
            <a:r>
              <a:rPr lang="es-PE" sz="2000" b="1" u="sng" baseline="0" dirty="0">
                <a:solidFill>
                  <a:sysClr val="windowText" lastClr="000000"/>
                </a:solidFill>
              </a:rPr>
              <a:t>Realizar el registro nuevamente en la web </a:t>
            </a:r>
            <a:r>
              <a:rPr lang="es-PE" sz="2000" b="1" u="sng" baseline="0" dirty="0">
                <a:solidFill>
                  <a:srgbClr val="FF0000"/>
                </a:solidFill>
              </a:rPr>
              <a:t>wasichay.perueduca.com.pe</a:t>
            </a:r>
          </a:p>
          <a:p>
            <a:pPr algn="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uadroTexto 8"/>
          <p:cNvSpPr txBox="1"/>
          <p:nvPr/>
        </p:nvSpPr>
        <p:spPr>
          <a:xfrm>
            <a:off x="5901885" y="3473869"/>
            <a:ext cx="4991726" cy="17704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400" b="1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Nota Importante</a:t>
            </a:r>
            <a:r>
              <a:rPr lang="es-PE" sz="24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para el cambio de contraseña es importantes primero haber recibido el correo de </a:t>
            </a:r>
            <a:r>
              <a:rPr lang="es-PE" sz="24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Activación </a:t>
            </a:r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s-PE" sz="24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cuenta.</a:t>
            </a:r>
            <a:endParaRPr lang="es-PE" sz="1800" baseline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90133"/>
            <a:ext cx="5695492" cy="40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33403" y="9700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3. Se </a:t>
            </a:r>
            <a:r>
              <a:rPr lang="es-PE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remitirá el correo de activación de MENSAJERÍA DEL MINISTERIO DE EDUCACION con el Asunto: Activación de Cuenta Passport.</a:t>
            </a:r>
          </a:p>
          <a:p>
            <a:pPr algn="ctr"/>
            <a:r>
              <a:rPr lang="es-PE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4.  </a:t>
            </a:r>
            <a:r>
              <a:rPr lang="es-PE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Dar clic en  </a:t>
            </a:r>
            <a:r>
              <a:rPr lang="es-PE" u="sng" dirty="0">
                <a:solidFill>
                  <a:srgbClr val="7030A0"/>
                </a:solidFill>
                <a:latin typeface="Cambria" panose="02040503050406030204" pitchFamily="18" charset="0"/>
              </a:rPr>
              <a:t>Confirmación de Cuenta.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242" y="3670017"/>
            <a:ext cx="10343213" cy="26108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1037" y="627492"/>
            <a:ext cx="4198286" cy="46340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2076" t="26501" r="62446" b="65245"/>
          <a:stretch/>
        </p:blipFill>
        <p:spPr>
          <a:xfrm>
            <a:off x="1154243" y="2290922"/>
            <a:ext cx="6646794" cy="1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2"/>
          <p:cNvSpPr txBox="1"/>
          <p:nvPr/>
        </p:nvSpPr>
        <p:spPr>
          <a:xfrm>
            <a:off x="389744" y="436340"/>
            <a:ext cx="11002781" cy="17372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4000" b="1" u="sng" dirty="0">
                <a:solidFill>
                  <a:srgbClr val="C41212"/>
                </a:solidFill>
              </a:rPr>
              <a:t>Caducidad</a:t>
            </a:r>
            <a:r>
              <a:rPr lang="es-PE" sz="4000" b="1" u="sng" baseline="0" dirty="0">
                <a:solidFill>
                  <a:srgbClr val="C41212"/>
                </a:solidFill>
              </a:rPr>
              <a:t> de </a:t>
            </a:r>
            <a:r>
              <a:rPr lang="es-PE" sz="4000" b="1" u="sng" baseline="0" dirty="0" smtClean="0">
                <a:solidFill>
                  <a:srgbClr val="C41212"/>
                </a:solidFill>
              </a:rPr>
              <a:t>Contraseñas Sistema </a:t>
            </a:r>
            <a:r>
              <a:rPr lang="es-PE" sz="4000" b="1" u="sng" baseline="0" dirty="0">
                <a:solidFill>
                  <a:srgbClr val="C41212"/>
                </a:solidFill>
              </a:rPr>
              <a:t>Passport</a:t>
            </a:r>
            <a:endParaRPr lang="es-PE" sz="4000" b="1" u="sng" dirty="0">
              <a:solidFill>
                <a:srgbClr val="C41212"/>
              </a:solidFill>
            </a:endParaRPr>
          </a:p>
        </p:txBody>
      </p:sp>
      <p:sp>
        <p:nvSpPr>
          <p:cNvPr id="3" name="CuadroTexto 13"/>
          <p:cNvSpPr txBox="1"/>
          <p:nvPr/>
        </p:nvSpPr>
        <p:spPr>
          <a:xfrm>
            <a:off x="584617" y="1304957"/>
            <a:ext cx="11122701" cy="7486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400" baseline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Wasichay</a:t>
            </a:r>
            <a:r>
              <a:rPr lang="es-PE" sz="24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te recuerda que las contraseñas </a:t>
            </a:r>
            <a:r>
              <a:rPr lang="es-PE" sz="2400" b="1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caducan cada 2 meses y medio a  3 meses</a:t>
            </a:r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. Para renovar el acceso deberá seguir los siguientes paso:</a:t>
            </a:r>
            <a:endParaRPr lang="es-PE" sz="2400" baseline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PE" sz="1800" baseline="0" dirty="0"/>
          </a:p>
        </p:txBody>
      </p:sp>
      <p:sp>
        <p:nvSpPr>
          <p:cNvPr id="5" name="CuadroTexto 24"/>
          <p:cNvSpPr txBox="1"/>
          <p:nvPr/>
        </p:nvSpPr>
        <p:spPr>
          <a:xfrm>
            <a:off x="584616" y="2053652"/>
            <a:ext cx="11122701" cy="4490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Pasos a Seguir:</a:t>
            </a:r>
          </a:p>
          <a:p>
            <a:r>
              <a:rPr lang="es-PE" sz="20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1. El </a:t>
            </a:r>
            <a:r>
              <a:rPr lang="es-PE" sz="20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mensaje indicará TU CONTRASEÑA HA CADUCADO. ¿DESEA CAMBIARLA?</a:t>
            </a:r>
          </a:p>
          <a:p>
            <a:r>
              <a:rPr lang="es-PE" sz="20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2. Dar clic en SI.</a:t>
            </a:r>
          </a:p>
          <a:p>
            <a:endParaRPr lang="es-PE" sz="20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0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0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0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r>
              <a:rPr lang="es-PE" sz="20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3</a:t>
            </a:r>
            <a:r>
              <a:rPr lang="es-PE" sz="20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. Asignar una nueva contraseña. Puede ser como </a:t>
            </a:r>
            <a:r>
              <a:rPr lang="es-PE" sz="20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mínimo </a:t>
            </a:r>
            <a:r>
              <a:rPr lang="es-PE" sz="20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8 </a:t>
            </a:r>
            <a:endParaRPr lang="es-PE" sz="200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r>
              <a:rPr lang="es-PE" sz="20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caracteres </a:t>
            </a:r>
            <a:r>
              <a:rPr lang="es-PE" sz="20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entre letras y números. (no puede ser solo números).</a:t>
            </a: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		</a:t>
            </a:r>
            <a:endParaRPr lang="es-PE" sz="1800" baseline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t="70109" r="49553" b="13544"/>
          <a:stretch/>
        </p:blipFill>
        <p:spPr>
          <a:xfrm>
            <a:off x="1139253" y="3054799"/>
            <a:ext cx="4242216" cy="12441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51" y="3371161"/>
            <a:ext cx="4213874" cy="30500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2503" y="4896209"/>
            <a:ext cx="3299572" cy="13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19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4"/>
          <p:cNvSpPr txBox="1"/>
          <p:nvPr/>
        </p:nvSpPr>
        <p:spPr>
          <a:xfrm>
            <a:off x="523203" y="1392747"/>
            <a:ext cx="10872717" cy="4198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		4. Dar clic en GRABAR. Indicará que se cambió la contraseña correctamente.</a:t>
            </a: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algn="ctr"/>
            <a:endParaRPr lang="es-PE" sz="240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PE" sz="24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5</a:t>
            </a:r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. Cerrar la ventana de </a:t>
            </a:r>
            <a:r>
              <a:rPr lang="es-PE" sz="2400" baseline="0" dirty="0" err="1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Wasichay</a:t>
            </a:r>
            <a:r>
              <a:rPr lang="es-PE" sz="24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endParaRPr lang="es-PE" sz="24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PE" sz="24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es-PE" sz="2400" b="1" u="sng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Intentar el registro nuevamente </a:t>
            </a:r>
            <a:r>
              <a:rPr lang="es-PE" sz="2400" b="1" u="sng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ingresando a </a:t>
            </a:r>
            <a:r>
              <a:rPr lang="es-PE" sz="2400" b="1" u="sng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la web </a:t>
            </a:r>
            <a:r>
              <a:rPr lang="es-PE" sz="2400" b="1" u="sng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wasichay.perueduca.com.pe</a:t>
            </a:r>
          </a:p>
          <a:p>
            <a:pPr algn="just"/>
            <a:endParaRPr lang="es-PE" sz="1800" baseline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1" t="63750" r="37526" b="17260"/>
          <a:stretch/>
        </p:blipFill>
        <p:spPr>
          <a:xfrm>
            <a:off x="4862673" y="2202401"/>
            <a:ext cx="4197032" cy="15387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203" y="1758248"/>
            <a:ext cx="3791026" cy="29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8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97464" y="2045292"/>
            <a:ext cx="109975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Tatiana Díaz			anexo 25241		Correo Electrónico: </a:t>
            </a:r>
            <a:r>
              <a:rPr lang="es-PE" sz="1900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tdiaz@minedu.gob.pe</a:t>
            </a:r>
            <a:endParaRPr lang="es-PE" sz="19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Regiones: Cajamarca, La Libertad, Moquegua, San Martin, Tumbes y LM: </a:t>
            </a:r>
            <a:r>
              <a:rPr lang="es-PE" sz="1700" b="1" dirty="0" err="1" smtClean="0">
                <a:solidFill>
                  <a:schemeClr val="accent5">
                    <a:lumMod val="50000"/>
                  </a:schemeClr>
                </a:solidFill>
              </a:rPr>
              <a:t>Ugel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 02,05,06</a:t>
            </a:r>
          </a:p>
          <a:p>
            <a:endParaRPr lang="es-PE" sz="17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PE" sz="1700" b="1" dirty="0">
                <a:solidFill>
                  <a:schemeClr val="accent5">
                    <a:lumMod val="50000"/>
                  </a:schemeClr>
                </a:solidFill>
              </a:rPr>
              <a:t>Isabel Medrano 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		anexo 25360		Correo Electrónico: </a:t>
            </a:r>
            <a:r>
              <a:rPr lang="es-PE" sz="2000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imedrano@minedu.gob.pe</a:t>
            </a:r>
            <a:endParaRPr lang="es-P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Regiones: Ancash, Apurímac, Callao, Huánuco, Ica, Ucayali y LM: </a:t>
            </a:r>
            <a:r>
              <a:rPr lang="es-PE" sz="1700" b="1" dirty="0" err="1" smtClean="0">
                <a:solidFill>
                  <a:schemeClr val="accent5">
                    <a:lumMod val="50000"/>
                  </a:schemeClr>
                </a:solidFill>
              </a:rPr>
              <a:t>Ugel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 01,04,07</a:t>
            </a:r>
          </a:p>
          <a:p>
            <a:endParaRPr lang="es-PE" sz="17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PE" sz="1700" b="1" dirty="0">
                <a:solidFill>
                  <a:schemeClr val="accent5">
                    <a:lumMod val="50000"/>
                  </a:schemeClr>
                </a:solidFill>
              </a:rPr>
              <a:t>Pamela 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Cáceres </a:t>
            </a:r>
            <a:r>
              <a:rPr lang="es-PE" sz="1700" b="1" dirty="0">
                <a:solidFill>
                  <a:schemeClr val="accent5">
                    <a:lumMod val="50000"/>
                  </a:schemeClr>
                </a:solidFill>
              </a:rPr>
              <a:t>		anexo 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25505		Correo Electrónico: </a:t>
            </a:r>
            <a:r>
              <a:rPr lang="es-PE" sz="20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ccaceresp@minedu.gob.pe</a:t>
            </a:r>
            <a:endParaRPr lang="es-P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Regiones: Amazonas, Arequipa, Huancavelica, Junín; Pasco, Puno, Madre de Dios, Lima Provincia y LM  </a:t>
            </a:r>
            <a:r>
              <a:rPr lang="es-PE" sz="1700" b="1" dirty="0" err="1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es-PE" sz="1700" b="1" dirty="0" err="1" smtClean="0">
                <a:solidFill>
                  <a:schemeClr val="accent5">
                    <a:lumMod val="50000"/>
                  </a:schemeClr>
                </a:solidFill>
              </a:rPr>
              <a:t>gel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 03</a:t>
            </a:r>
          </a:p>
          <a:p>
            <a:endParaRPr lang="es-PE" sz="17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PE" sz="1700" b="1" dirty="0" err="1">
                <a:solidFill>
                  <a:schemeClr val="accent5">
                    <a:lumMod val="50000"/>
                  </a:schemeClr>
                </a:solidFill>
              </a:rPr>
              <a:t>Rosmery</a:t>
            </a:r>
            <a:r>
              <a:rPr lang="es-PE" sz="1700" b="1" dirty="0">
                <a:solidFill>
                  <a:schemeClr val="accent5">
                    <a:lumMod val="50000"/>
                  </a:schemeClr>
                </a:solidFill>
              </a:rPr>
              <a:t> Sánchez		anexo 25515 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		Correo Electrónico: </a:t>
            </a:r>
            <a:r>
              <a:rPr lang="es-PE" sz="20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resanchez@minedu.gob.pe</a:t>
            </a:r>
            <a:endParaRPr lang="es-PE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Regiones: Ayacucho, Cusco, Lambayeque, </a:t>
            </a:r>
            <a:r>
              <a:rPr lang="es-PE" sz="1700" b="1" dirty="0" err="1" smtClean="0">
                <a:solidFill>
                  <a:schemeClr val="accent5">
                    <a:lumMod val="50000"/>
                  </a:schemeClr>
                </a:solidFill>
              </a:rPr>
              <a:t>Dre</a:t>
            </a:r>
            <a:r>
              <a:rPr lang="es-PE" sz="1700" b="1" dirty="0" smtClean="0">
                <a:solidFill>
                  <a:schemeClr val="accent5">
                    <a:lumMod val="50000"/>
                  </a:schemeClr>
                </a:solidFill>
              </a:rPr>
              <a:t>. Lima Metropolitana, Loreto, Piura, Tacna</a:t>
            </a:r>
            <a:endParaRPr lang="es-PE" sz="17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807026" y="580697"/>
            <a:ext cx="1689100" cy="14638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2908154" y="580697"/>
            <a:ext cx="1689100" cy="14638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7233547" y="463462"/>
            <a:ext cx="1689100" cy="14638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468880" y="382436"/>
            <a:ext cx="1689100" cy="146388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586276" y="844254"/>
            <a:ext cx="252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err="1" smtClean="0">
                <a:solidFill>
                  <a:schemeClr val="accent2"/>
                </a:solidFill>
              </a:rPr>
              <a:t>Call</a:t>
            </a:r>
            <a:r>
              <a:rPr lang="es-PE" sz="2400" b="1" dirty="0" smtClean="0">
                <a:solidFill>
                  <a:schemeClr val="accent2"/>
                </a:solidFill>
              </a:rPr>
              <a:t> Center </a:t>
            </a:r>
            <a:r>
              <a:rPr lang="es-PE" sz="2400" b="1" dirty="0" err="1" smtClean="0">
                <a:solidFill>
                  <a:schemeClr val="accent2"/>
                </a:solidFill>
              </a:rPr>
              <a:t>Wasichay</a:t>
            </a:r>
            <a:endParaRPr lang="es-PE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es-PE" sz="2400" b="1" dirty="0" smtClean="0">
                <a:solidFill>
                  <a:schemeClr val="accent2"/>
                </a:solidFill>
              </a:rPr>
              <a:t>01-6155960</a:t>
            </a:r>
            <a:endParaRPr lang="es-PE" sz="2400" b="1" dirty="0">
              <a:solidFill>
                <a:schemeClr val="accent2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72" y="5298783"/>
            <a:ext cx="10997513" cy="10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es-PE" sz="2800" b="1" dirty="0" smtClean="0"/>
              <a:t>MUCHAS GRACIAS.</a:t>
            </a:r>
            <a:endParaRPr lang="es-PE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1488948" y="3088130"/>
            <a:ext cx="2696998" cy="23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9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94871" y="659566"/>
            <a:ext cx="11512447" cy="6588025"/>
            <a:chOff x="-1510205" y="-44761"/>
            <a:chExt cx="9132574" cy="6557226"/>
          </a:xfrm>
        </p:grpSpPr>
        <p:sp>
          <p:nvSpPr>
            <p:cNvPr id="3" name="CuadroTexto 10"/>
            <p:cNvSpPr txBox="1"/>
            <p:nvPr/>
          </p:nvSpPr>
          <p:spPr>
            <a:xfrm>
              <a:off x="-1510205" y="-44761"/>
              <a:ext cx="9132574" cy="655722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Al dar </a:t>
              </a:r>
              <a:r>
                <a:rPr lang="es-PE" sz="1800" baseline="0" dirty="0" err="1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click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en confirmar cuenta nos sale la siguiente pantalla donde se debe:</a:t>
              </a:r>
              <a:r>
                <a:rPr lang="es-PE" sz="180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</a:p>
            <a:p>
              <a:pPr marL="0" indent="0" algn="ctr"/>
              <a:endParaRPr lang="es-PE" sz="1800" dirty="0" smtClean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marL="0" indent="0" algn="ctr"/>
              <a:r>
                <a:rPr lang="es-PE" sz="180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.  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Confirmar los datos de correo electrónico y asignar una contraseña de mínimo 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 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caracteres </a:t>
              </a:r>
              <a:r>
                <a:rPr lang="es-PE" sz="180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que contenga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letras y números. </a:t>
              </a:r>
              <a:r>
                <a:rPr lang="es-PE" sz="1800" b="1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No ingresar caracteres</a:t>
              </a:r>
              <a:r>
                <a:rPr lang="es-PE" sz="1800" b="1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como: */-+-_:;,(%&amp;$#”)=?¡¿. Comenzado el proceso se debe terminar el registro</a:t>
              </a:r>
              <a:endParaRPr lang="es-PE" sz="1800" b="1" baseline="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dirty="0" smtClean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marL="0" indent="0" algn="r"/>
              <a:r>
                <a:rPr lang="es-PE" sz="180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6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. 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Dar clic en GRABAR. Indicará que la verificación fue exitosa;</a:t>
              </a: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400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indent="0" algn="ctr"/>
              <a:endParaRPr lang="es-PE" sz="18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marL="0" indent="0" algn="r"/>
              <a:r>
                <a:rPr lang="es-PE" sz="180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. 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Cerrar la ventana de Sistema Passport que se ha </a:t>
              </a:r>
              <a:r>
                <a:rPr lang="es-PE" sz="1800" baseline="0" dirty="0" err="1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aperturado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automáticamente.</a:t>
              </a:r>
              <a:endParaRPr lang="es-PE" sz="1800" baseline="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  <a:p>
              <a:pPr marL="0" indent="0" algn="r"/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8. 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Intentar el registro nuevamente </a:t>
              </a:r>
              <a:r>
                <a:rPr lang="es-PE" sz="180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en la</a:t>
              </a:r>
              <a:r>
                <a:rPr lang="es-PE" sz="1800" baseline="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es-PE" sz="1800" baseline="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web </a:t>
              </a:r>
              <a:r>
                <a:rPr lang="es-PE" sz="1800" b="1" baseline="0" dirty="0">
                  <a:solidFill>
                    <a:srgbClr val="FF0000"/>
                  </a:solidFill>
                  <a:latin typeface="Cambria" panose="02040503050406030204" pitchFamily="18" charset="0"/>
                </a:rPr>
                <a:t>wasichay.perueduca.com.pe</a:t>
              </a: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2"/>
            <a:stretch/>
          </p:blipFill>
          <p:spPr>
            <a:xfrm>
              <a:off x="2725035" y="1475348"/>
              <a:ext cx="4651742" cy="173541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3" t="51261" r="30703" b="33524"/>
            <a:stretch/>
          </p:blipFill>
          <p:spPr>
            <a:xfrm>
              <a:off x="3056082" y="3701385"/>
              <a:ext cx="3793347" cy="1029488"/>
            </a:xfrm>
            <a:prstGeom prst="rect">
              <a:avLst/>
            </a:prstGeom>
            <a:ln w="38100" cap="sq">
              <a:solidFill>
                <a:schemeClr val="accent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CuadroTexto 15"/>
          <p:cNvSpPr txBox="1"/>
          <p:nvPr/>
        </p:nvSpPr>
        <p:spPr>
          <a:xfrm>
            <a:off x="532270" y="2506647"/>
            <a:ext cx="2285881" cy="26540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baseline="0" dirty="0">
                <a:solidFill>
                  <a:srgbClr val="FF0000"/>
                </a:solidFill>
                <a:latin typeface="Cambria" panose="02040503050406030204" pitchFamily="18" charset="0"/>
              </a:rPr>
              <a:t>Nota Importante:</a:t>
            </a:r>
            <a:r>
              <a:rPr lang="es-PE" sz="1400" b="1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Para visualizar la etapa en el Sistema Wasichay, el docente ya debe tener el número de la cuenta </a:t>
            </a:r>
            <a:r>
              <a:rPr lang="es-PE" sz="1400" baseline="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aperturada</a:t>
            </a:r>
            <a:r>
              <a: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por el Banco de la Nación a pedido de PRONIED para el programa correspondiente En caso de error contactarse con </a:t>
            </a:r>
            <a:r>
              <a:rPr lang="es-PE" sz="1400" baseline="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Call</a:t>
            </a:r>
            <a:r>
              <a:rPr lang="es-PE" sz="1400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Center del Sistema </a:t>
            </a:r>
            <a:r>
              <a:rPr lang="es-PE" sz="1400" baseline="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Wasichay</a:t>
            </a:r>
            <a:endParaRPr lang="es-PE" sz="1400" baseline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8254" y="1874981"/>
            <a:ext cx="3940334" cy="3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5746974"/>
              </p:ext>
            </p:extLst>
          </p:nvPr>
        </p:nvGraphicFramePr>
        <p:xfrm>
          <a:off x="207033" y="1250830"/>
          <a:ext cx="7591246" cy="454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310094" y="3697743"/>
            <a:ext cx="1413798" cy="310549"/>
            <a:chOff x="2001980" y="3433788"/>
            <a:chExt cx="1782102" cy="54463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3432" y="3433788"/>
              <a:ext cx="1390650" cy="54463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10" t="-469" r="10927" b="1355"/>
            <a:stretch/>
          </p:blipFill>
          <p:spPr>
            <a:xfrm>
              <a:off x="2001980" y="3506567"/>
              <a:ext cx="311499" cy="399079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521" y="1803835"/>
            <a:ext cx="3838754" cy="387081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ángulo redondeado 12"/>
          <p:cNvSpPr/>
          <p:nvPr/>
        </p:nvSpPr>
        <p:spPr>
          <a:xfrm>
            <a:off x="775855" y="1969463"/>
            <a:ext cx="3519054" cy="560718"/>
          </a:xfrm>
          <a:prstGeom prst="roundRect">
            <a:avLst>
              <a:gd name="adj" fmla="val 10000"/>
            </a:avLst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524" y="486884"/>
            <a:ext cx="2379064" cy="3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7931" y="486884"/>
            <a:ext cx="4306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ACCESO A WEB WASICHAY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362803" y="4611686"/>
            <a:ext cx="2233499" cy="19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PORTAL WASICHAY</a:t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E" sz="3200" b="1" dirty="0" smtClean="0"/>
              <a:t>Perfil de Docente</a:t>
            </a:r>
            <a:endParaRPr lang="es-PE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636" y="6012611"/>
            <a:ext cx="3726737" cy="5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9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35" y="2009660"/>
            <a:ext cx="10248900" cy="321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lamada rectangular redondeada 7"/>
          <p:cNvSpPr/>
          <p:nvPr/>
        </p:nvSpPr>
        <p:spPr>
          <a:xfrm>
            <a:off x="799625" y="1336022"/>
            <a:ext cx="2628900" cy="286165"/>
          </a:xfrm>
          <a:prstGeom prst="wedgeRoundRectCallout">
            <a:avLst>
              <a:gd name="adj1" fmla="val -22152"/>
              <a:gd name="adj2" fmla="val 486899"/>
              <a:gd name="adj3" fmla="val 16667"/>
            </a:avLst>
          </a:prstGeom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Nombre de la IE</a:t>
            </a:r>
            <a:endParaRPr lang="es-PE" b="1" dirty="0"/>
          </a:p>
        </p:txBody>
      </p:sp>
      <p:sp>
        <p:nvSpPr>
          <p:cNvPr id="10" name="Llamada rectangular redondeada 9"/>
          <p:cNvSpPr/>
          <p:nvPr/>
        </p:nvSpPr>
        <p:spPr>
          <a:xfrm>
            <a:off x="8986016" y="1394670"/>
            <a:ext cx="2628900" cy="599758"/>
          </a:xfrm>
          <a:prstGeom prst="wedgeRoundRectCallout">
            <a:avLst>
              <a:gd name="adj1" fmla="val -13615"/>
              <a:gd name="adj2" fmla="val 182670"/>
              <a:gd name="adj3" fmla="val 16667"/>
            </a:avLst>
          </a:prstGeom>
          <a:ln w="381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Nombre Completo del Director Responsable</a:t>
            </a:r>
            <a:endParaRPr lang="es-PE" dirty="0"/>
          </a:p>
        </p:txBody>
      </p:sp>
      <p:sp>
        <p:nvSpPr>
          <p:cNvPr id="11" name="Llamada rectangular redondeada 10"/>
          <p:cNvSpPr/>
          <p:nvPr/>
        </p:nvSpPr>
        <p:spPr>
          <a:xfrm>
            <a:off x="6925784" y="3753897"/>
            <a:ext cx="2628900" cy="1320611"/>
          </a:xfrm>
          <a:prstGeom prst="wedgeRoundRectCallout">
            <a:avLst>
              <a:gd name="adj1" fmla="val 108609"/>
              <a:gd name="adj2" fmla="val -109465"/>
              <a:gd name="adj3" fmla="val 16667"/>
            </a:avLst>
          </a:prstGeom>
          <a:ln w="3810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Menú de acceso:</a:t>
            </a:r>
            <a:endParaRPr lang="es-PE" dirty="0"/>
          </a:p>
          <a:p>
            <a:pPr algn="ctr"/>
            <a:endParaRPr lang="es-PE" dirty="0" smtClean="0"/>
          </a:p>
          <a:p>
            <a:pPr algn="ctr"/>
            <a:endParaRPr lang="es-PE" dirty="0" smtClean="0"/>
          </a:p>
        </p:txBody>
      </p:sp>
      <p:sp>
        <p:nvSpPr>
          <p:cNvPr id="12" name="Llamada rectangular redondeada 11"/>
          <p:cNvSpPr/>
          <p:nvPr/>
        </p:nvSpPr>
        <p:spPr>
          <a:xfrm>
            <a:off x="2961516" y="4374681"/>
            <a:ext cx="2628900" cy="2081862"/>
          </a:xfrm>
          <a:prstGeom prst="wedgeRoundRectCallout">
            <a:avLst>
              <a:gd name="adj1" fmla="val -58377"/>
              <a:gd name="adj2" fmla="val -65245"/>
              <a:gd name="adj3" fmla="val 16667"/>
            </a:avLst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Menú Principal:</a:t>
            </a:r>
          </a:p>
          <a:p>
            <a:pPr algn="ctr"/>
            <a:r>
              <a:rPr lang="es-PE" dirty="0" smtClean="0"/>
              <a:t>Registro de Comisión, Comité Veedor, Ficha Técnica e Imágenes,</a:t>
            </a:r>
          </a:p>
          <a:p>
            <a:pPr algn="ctr"/>
            <a:r>
              <a:rPr lang="es-PE" dirty="0" smtClean="0"/>
              <a:t>Registro de Declaración de Gasto y Registro de Devolución de Saldo.</a:t>
            </a:r>
            <a:endParaRPr lang="es-PE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319" y="476159"/>
            <a:ext cx="2379064" cy="3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547931" y="486884"/>
            <a:ext cx="4123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DESCRIPCIÓN DE LA WEB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>
            <a:off x="9723682" y="4691740"/>
            <a:ext cx="2070340" cy="17942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266" y="2858712"/>
            <a:ext cx="3312114" cy="266700"/>
          </a:xfrm>
          <a:prstGeom prst="rect">
            <a:avLst/>
          </a:prstGeom>
        </p:spPr>
      </p:pic>
      <p:sp>
        <p:nvSpPr>
          <p:cNvPr id="18" name="Llamada rectangular redondeada 17"/>
          <p:cNvSpPr/>
          <p:nvPr/>
        </p:nvSpPr>
        <p:spPr>
          <a:xfrm>
            <a:off x="6354759" y="774735"/>
            <a:ext cx="2264041" cy="1455492"/>
          </a:xfrm>
          <a:prstGeom prst="wedgeRoundRectCallout">
            <a:avLst>
              <a:gd name="adj1" fmla="val -47582"/>
              <a:gd name="adj2" fmla="val 97246"/>
              <a:gd name="adj3" fmla="val 16667"/>
            </a:avLst>
          </a:prstGeom>
          <a:ln w="3810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Seleccionar Programa:</a:t>
            </a:r>
          </a:p>
          <a:p>
            <a:pPr algn="ctr"/>
            <a:endParaRPr lang="es-PE" dirty="0" smtClean="0"/>
          </a:p>
          <a:p>
            <a:pPr algn="ctr"/>
            <a:endParaRPr lang="es-PE" dirty="0" smtClean="0"/>
          </a:p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r="2228"/>
          <a:stretch/>
        </p:blipFill>
        <p:spPr>
          <a:xfrm>
            <a:off x="6604097" y="1333627"/>
            <a:ext cx="1847925" cy="8096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862" y="3164294"/>
            <a:ext cx="1581624" cy="205732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8752" y="4238891"/>
            <a:ext cx="2273572" cy="816382"/>
          </a:xfrm>
          <a:prstGeom prst="rect">
            <a:avLst/>
          </a:prstGeom>
        </p:spPr>
      </p:pic>
      <p:sp>
        <p:nvSpPr>
          <p:cNvPr id="9" name="Llamada rectangular redondeada 8"/>
          <p:cNvSpPr/>
          <p:nvPr/>
        </p:nvSpPr>
        <p:spPr>
          <a:xfrm>
            <a:off x="3541461" y="892480"/>
            <a:ext cx="2670424" cy="1713516"/>
          </a:xfrm>
          <a:prstGeom prst="wedgeRoundRectCallout">
            <a:avLst>
              <a:gd name="adj1" fmla="val 35107"/>
              <a:gd name="adj2" fmla="val 64795"/>
              <a:gd name="adj3" fmla="val 16667"/>
            </a:avLst>
          </a:prstGeom>
          <a:ln w="3810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dirty="0" smtClean="0"/>
              <a:t>Seleccionar Etapa:</a:t>
            </a:r>
          </a:p>
          <a:p>
            <a:pPr algn="ctr"/>
            <a:endParaRPr lang="es-PE" dirty="0" smtClean="0"/>
          </a:p>
          <a:p>
            <a:pPr algn="ctr"/>
            <a:endParaRPr lang="es-PE" dirty="0" smtClean="0"/>
          </a:p>
          <a:p>
            <a:pPr algn="ctr"/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r="5132" b="5766"/>
          <a:stretch/>
        </p:blipFill>
        <p:spPr>
          <a:xfrm>
            <a:off x="3742566" y="1461381"/>
            <a:ext cx="2403844" cy="10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7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33" y="1242205"/>
            <a:ext cx="7511442" cy="39528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36712" t="12806" r="35548" b="72761"/>
          <a:stretch/>
        </p:blipFill>
        <p:spPr>
          <a:xfrm>
            <a:off x="3029109" y="3797932"/>
            <a:ext cx="5457154" cy="1155276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9040981" y="3519577"/>
            <a:ext cx="2242369" cy="2263415"/>
          </a:xfrm>
          <a:prstGeom prst="wedgeEllipseCallout">
            <a:avLst>
              <a:gd name="adj1" fmla="val -88157"/>
              <a:gd name="adj2" fmla="val -198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accent2"/>
                </a:solidFill>
              </a:rPr>
              <a:t>2° </a:t>
            </a:r>
            <a:r>
              <a:rPr lang="es-PE" dirty="0" smtClean="0">
                <a:solidFill>
                  <a:schemeClr val="tx1"/>
                </a:solidFill>
              </a:rPr>
              <a:t>Seleccionar la Sede a la que desee acceder.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161" y="474961"/>
            <a:ext cx="2379064" cy="36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7636" y="428974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u="sng" dirty="0" smtClean="0">
                <a:solidFill>
                  <a:schemeClr val="accent2"/>
                </a:solidFill>
                <a:latin typeface="Museo 500 Regular"/>
                <a:ea typeface="Museo 500 Regular"/>
                <a:cs typeface="Museo 500 Regular"/>
              </a:rPr>
              <a:t>CAMBIAR SEDE</a:t>
            </a:r>
            <a:endParaRPr lang="es-PE" sz="2400" b="1" u="sng" dirty="0">
              <a:solidFill>
                <a:schemeClr val="accent2"/>
              </a:solidFill>
              <a:latin typeface="Museo 500 Regular"/>
              <a:ea typeface="Museo 500 Regular"/>
              <a:cs typeface="Museo 500 Regular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963" y="2521121"/>
            <a:ext cx="1115851" cy="26739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5974" r="10480" b="5776"/>
          <a:stretch/>
        </p:blipFill>
        <p:spPr>
          <a:xfrm flipH="1">
            <a:off x="362803" y="4611686"/>
            <a:ext cx="2233499" cy="19201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35518" r="4813"/>
          <a:stretch/>
        </p:blipFill>
        <p:spPr>
          <a:xfrm>
            <a:off x="4300152" y="2194364"/>
            <a:ext cx="733167" cy="9518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020" y="2495774"/>
            <a:ext cx="2107243" cy="816382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9001891" y="957531"/>
            <a:ext cx="2281462" cy="2470616"/>
          </a:xfrm>
          <a:prstGeom prst="wedgeEllipseCallout">
            <a:avLst>
              <a:gd name="adj1" fmla="val -86062"/>
              <a:gd name="adj2" fmla="val 2275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800" b="1" dirty="0" smtClean="0">
                <a:solidFill>
                  <a:schemeClr val="accent2"/>
                </a:solidFill>
              </a:rPr>
              <a:t>1° </a:t>
            </a:r>
            <a:r>
              <a:rPr lang="es-PE" sz="1800" dirty="0" smtClean="0">
                <a:solidFill>
                  <a:schemeClr val="tx1"/>
                </a:solidFill>
              </a:rPr>
              <a:t>Clic en el nombre del Docente. Figurará la opción Cambiar Sede y Salir.</a:t>
            </a:r>
            <a:endParaRPr lang="es-P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3567</TotalTime>
  <Words>2193</Words>
  <Application>Microsoft Office PowerPoint</Application>
  <PresentationFormat>Panorámica</PresentationFormat>
  <Paragraphs>255</Paragraphs>
  <Slides>43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Garamond</vt:lpstr>
      <vt:lpstr>Gill Sans</vt:lpstr>
      <vt:lpstr>Museo 500 Regular</vt:lpstr>
      <vt:lpstr>Stag Book</vt:lpstr>
      <vt:lpstr>Wingdings 2</vt:lpstr>
      <vt:lpstr>HDOfficeLightV0</vt:lpstr>
      <vt:lpstr>Savon</vt:lpstr>
      <vt:lpstr>REGISTRO AL SISTEMA WASICHAY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PORTAL WASICHAY </vt:lpstr>
      <vt:lpstr>Presentación de PowerPoint</vt:lpstr>
      <vt:lpstr>Presentación de PowerPoint</vt:lpstr>
      <vt:lpstr>Registro de comisión DE GESTIÓN REEMI, COMITÉ DE VEEDURÍA y ficha técnica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Registro de declaración de gastos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Registro de devolución de saldo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Mensajes de error del sistema wasichay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 Sistema Wasichay</dc:title>
  <dc:creator>Victoria Elena Guerra Maticorena</dc:creator>
  <cp:lastModifiedBy>Tatiana Patricia Diaz Herrera</cp:lastModifiedBy>
  <cp:revision>98</cp:revision>
  <dcterms:created xsi:type="dcterms:W3CDTF">2017-02-13T19:47:09Z</dcterms:created>
  <dcterms:modified xsi:type="dcterms:W3CDTF">2018-04-04T21:26:48Z</dcterms:modified>
</cp:coreProperties>
</file>